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Lst>
  <p:notesMasterIdLst>
    <p:notesMasterId r:id="rId64"/>
  </p:notesMasterIdLst>
  <p:handoutMasterIdLst>
    <p:handoutMasterId r:id="rId65"/>
  </p:handoutMasterIdLst>
  <p:sldIdLst>
    <p:sldId id="457" r:id="rId4"/>
    <p:sldId id="564" r:id="rId5"/>
    <p:sldId id="366" r:id="rId6"/>
    <p:sldId id="566" r:id="rId7"/>
    <p:sldId id="568" r:id="rId8"/>
    <p:sldId id="458" r:id="rId9"/>
    <p:sldId id="368" r:id="rId10"/>
    <p:sldId id="569" r:id="rId11"/>
    <p:sldId id="570" r:id="rId12"/>
    <p:sldId id="594" r:id="rId13"/>
    <p:sldId id="310" r:id="rId14"/>
    <p:sldId id="316" r:id="rId15"/>
    <p:sldId id="305" r:id="rId16"/>
    <p:sldId id="307" r:id="rId17"/>
    <p:sldId id="308" r:id="rId18"/>
    <p:sldId id="309" r:id="rId19"/>
    <p:sldId id="311" r:id="rId20"/>
    <p:sldId id="371" r:id="rId21"/>
    <p:sldId id="581" r:id="rId22"/>
    <p:sldId id="575" r:id="rId23"/>
    <p:sldId id="583" r:id="rId24"/>
    <p:sldId id="589" r:id="rId25"/>
    <p:sldId id="361" r:id="rId26"/>
    <p:sldId id="579" r:id="rId27"/>
    <p:sldId id="372" r:id="rId28"/>
    <p:sldId id="535" r:id="rId29"/>
    <p:sldId id="553" r:id="rId30"/>
    <p:sldId id="384" r:id="rId31"/>
    <p:sldId id="548" r:id="rId32"/>
    <p:sldId id="549" r:id="rId33"/>
    <p:sldId id="550" r:id="rId34"/>
    <p:sldId id="508" r:id="rId35"/>
    <p:sldId id="595" r:id="rId36"/>
    <p:sldId id="582" r:id="rId37"/>
    <p:sldId id="591" r:id="rId38"/>
    <p:sldId id="587" r:id="rId39"/>
    <p:sldId id="545" r:id="rId40"/>
    <p:sldId id="577" r:id="rId41"/>
    <p:sldId id="574" r:id="rId42"/>
    <p:sldId id="567" r:id="rId43"/>
    <p:sldId id="393" r:id="rId44"/>
    <p:sldId id="592" r:id="rId45"/>
    <p:sldId id="593" r:id="rId46"/>
    <p:sldId id="597" r:id="rId47"/>
    <p:sldId id="382" r:id="rId48"/>
    <p:sldId id="494" r:id="rId49"/>
    <p:sldId id="511" r:id="rId50"/>
    <p:sldId id="296" r:id="rId51"/>
    <p:sldId id="301" r:id="rId52"/>
    <p:sldId id="297" r:id="rId53"/>
    <p:sldId id="398" r:id="rId54"/>
    <p:sldId id="510" r:id="rId55"/>
    <p:sldId id="367" r:id="rId56"/>
    <p:sldId id="385" r:id="rId57"/>
    <p:sldId id="432" r:id="rId58"/>
    <p:sldId id="560" r:id="rId59"/>
    <p:sldId id="559" r:id="rId60"/>
    <p:sldId id="558" r:id="rId61"/>
    <p:sldId id="487" r:id="rId62"/>
    <p:sldId id="596" r:id="rId6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3300"/>
    <a:srgbClr val="223C5C"/>
    <a:srgbClr val="F5E045"/>
    <a:srgbClr val="000000"/>
    <a:srgbClr val="FFC901"/>
    <a:srgbClr val="58585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552" autoAdjust="0"/>
  </p:normalViewPr>
  <p:slideViewPr>
    <p:cSldViewPr>
      <p:cViewPr>
        <p:scale>
          <a:sx n="100" d="100"/>
          <a:sy n="100" d="100"/>
        </p:scale>
        <p:origin x="-432" y="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5058"/>
    </p:cViewPr>
  </p:sorterViewPr>
  <p:notesViewPr>
    <p:cSldViewPr>
      <p:cViewPr varScale="1">
        <p:scale>
          <a:sx n="97" d="100"/>
          <a:sy n="97" d="100"/>
        </p:scale>
        <p:origin x="-3048"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11/6/2019</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xmlns=""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11/6/2019</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xmlns=""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692652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2123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38284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208445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51281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2633682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09995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85631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6799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521183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427197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692652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90165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316298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179767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99613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44791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24505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521183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951133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045975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692652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4765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238257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555505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065499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238257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638249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35438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208488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141348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107215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704373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704373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347269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4044630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807935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01072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633279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4223920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1656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84245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2281432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33580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xmlns="" val="195246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11/6/2019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11/6/2019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11/6/2019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11/6/2019</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11/6/2019</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11/6/2019</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11/6/2019</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11/6/2019</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11/6/2019</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11/6/2019</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11/6/2019</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11/6/2019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11/6/2019</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11/6/2019</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11/6/2019</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11/6/2019</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11/6/2019</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11/6/2019</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11/6/2019</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11/6/2019</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11/6/2019</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11/6/2019</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11/6/2019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11/6/2019</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11/6/2019</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11/6/2019</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11/6/2019</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11/6/2019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11/6/2019</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11/6/2019</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11/6/2019</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11/6/2019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11/6/2019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11/6/2019</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3"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3"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xcalbeta@aemet.es" TargetMode="External"/><Relationship Id="rId3" Type="http://schemas.openxmlformats.org/officeDocument/2006/relationships/hyperlink" Target="mailto:martin.setvak@chmi.cz" TargetMode="External"/><Relationship Id="rId7" Type="http://schemas.openxmlformats.org/officeDocument/2006/relationships/hyperlink" Target="mailto:Steven.Miller@colostate.edu"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setvak.cz/" TargetMode="External"/><Relationship Id="rId5" Type="http://schemas.openxmlformats.org/officeDocument/2006/relationships/hyperlink" Target="http://www.chmi.cz/" TargetMode="External"/><Relationship Id="rId4" Type="http://schemas.openxmlformats.org/officeDocument/2006/relationships/hyperlink" Target="mailto:setvak@gmail.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pnas.org/content/112/49/E6728.full" TargetMode="External"/><Relationship Id="rId3" Type="http://schemas.openxmlformats.org/officeDocument/2006/relationships/image" Target="../media/image1.png"/><Relationship Id="rId7" Type="http://schemas.openxmlformats.org/officeDocument/2006/relationships/hyperlink" Target="http://dx.doi.org/10.3390/rs5126717"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www.pnas.org/lookup/suppl/doi:10.1073/pnas.1207034109/-/DCSupplemental" TargetMode="External"/><Relationship Id="rId5" Type="http://schemas.openxmlformats.org/officeDocument/2006/relationships/hyperlink" Target="http://www.pnas.org/content/109/39/15706" TargetMode="External"/><Relationship Id="rId4" Type="http://schemas.openxmlformats.org/officeDocument/2006/relationships/hyperlink" Target="http://dx.doi.org/10.1175/JTECH-D-11-00192.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rammb.cira.colostate.edu/projects/npp/blog/index.php/uncategorized/severe-weather-in-the-mesosphere/" TargetMode="External"/><Relationship Id="rId5" Type="http://schemas.openxmlformats.org/officeDocument/2006/relationships/hyperlink" Target="http://cimss.ssec.wisc.edu/goes/blog/archives/15299"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linkinghub.elsevier.com/retrieve/pii/0032063388900359"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flickr.com/photos/jeffdai/14845763849/"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www.eumetsat.int/website/home/Images/ImageLibrary/DAT_2529304.html" TargetMode="External"/><Relationship Id="rId4" Type="http://schemas.openxmlformats.org/officeDocument/2006/relationships/hyperlink" Target="http://www.eumetsat.int/website/home/Images/ImageLibrary/DAT_2204046.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orldview.earthdata.nasa.gov/?p=geographic&amp;l=MODIS_Aqua_CorrectedReflectance_TrueColor(hidden),VIIRS_SNPP_CorrectedReflectance_TrueColor(hidden),Graticule(hidden),Coastlines,Reference_Features(hidden),Reference_Labels(hidden),Suomi_NPP_Orbit_Dsc(opacity=0.6,palette=blue_dark),VIIRS_SNPP_DayNightBand_ENCC,Suomi_NPP_Orbit_Asc(hidden),Aqua_Orbit_Dsc(hidden),MODIS_Aqua_Brightness_Temp_Band31_Night(hidden),Aqua_Orbit_Asc(hidden),MODIS_Aqua_Brightness_Temp_Band31_Day(hidden)&amp;z=3&amp;v=-60,-50,100,75" TargetMode="External"/><Relationship Id="rId5" Type="http://schemas.microsoft.com/office/2007/relationships/hdphoto" Target="../media/hdphoto2.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atmos-meas-tech.net/7/4517/2014/amt-7-4517-2014.pdf" TargetMode="External"/><Relationship Id="rId5" Type="http://schemas.openxmlformats.org/officeDocument/2006/relationships/hyperlink" Target="http://digitalcommons.unl.edu/nasapub/157" TargetMode="External"/><Relationship Id="rId4" Type="http://schemas.openxmlformats.org/officeDocument/2006/relationships/hyperlink" Target="http://dx.doi.org/10.1016/j.jastp.2014.07.0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flickr.com/photos/jeffdai/14845763849/" TargetMode="Externa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cimss.ssec.wisc.edu/dbs/China2011/Day4/Lectures/AIRS/AIRS-Instrument.pdf"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hyperlink" Target="movies/20140427_Bangladesh-CGW_AIRS_20-fps.mp4"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airsl1.gesdisc.eosdis.nasa.gov/data/Aqua_AIRS_Level1/AIRIBRAD.005/" TargetMode="External"/><Relationship Id="rId3" Type="http://schemas.openxmlformats.org/officeDocument/2006/relationships/image" Target="../media/image1.png"/><Relationship Id="rId7" Type="http://schemas.openxmlformats.org/officeDocument/2006/relationships/hyperlink" Target="https://airsl1.gesdisc.eosdis.nasa.gov/data/Aqua_AIRS_Level1/AIRXAMAP.005/"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search.earthdata.nasa.gov/search/granules/collection-details?p=C1243477369-GES_DISC&amp;q=AIRIBRAD%20005" TargetMode="External"/><Relationship Id="rId11" Type="http://schemas.openxmlformats.org/officeDocument/2006/relationships/hyperlink" Target="https://github.com/dawhite/VCTK" TargetMode="External"/><Relationship Id="rId5" Type="http://schemas.openxmlformats.org/officeDocument/2006/relationships/hyperlink" Target="http://www.class.ncdc.noaa.gov/" TargetMode="External"/><Relationship Id="rId10" Type="http://schemas.openxmlformats.org/officeDocument/2006/relationships/hyperlink" Target="https://www.harrisgeospatial.com/Software-Technology/ENVI" TargetMode="External"/><Relationship Id="rId4" Type="http://schemas.openxmlformats.org/officeDocument/2006/relationships/hyperlink" Target="https://worldview.earthdata.nasa.gov/?p=geographic&amp;l=OrbitTracks_Aqua_Descending(hidden),OrbitTracks_NOAA-20_Descending(hidden),OrbitTracks_Suomi_NPP_Descending(opacity=0.5),Graticule(hidden),Reference_Features(hidden),Coastlines,VIIRS_SNPP_DayNightBand_ENCC,VIIRS_SNPP_Brightness_Temp_BandI5_Night&amp;z=3&amp;v=-25.0,20.0,35.0,65.0" TargetMode="External"/><Relationship Id="rId9" Type="http://schemas.openxmlformats.org/officeDocument/2006/relationships/hyperlink" Target="http://www.eumetsat.i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mailto:michaela.radova@chmi.cz"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movies/20160904-20160914_MSG_GLB1000.WV062_30fps.mov" TargetMode="External"/><Relationship Id="rId5" Type="http://schemas.openxmlformats.org/officeDocument/2006/relationships/image" Target="../media/image65.jpeg"/><Relationship Id="rId4" Type="http://schemas.openxmlformats.org/officeDocument/2006/relationships/hyperlink" Target="movies/20160904-20160914_MSG_GLB1000.IR108-BT_30fps.mov"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hyperlink" Target="movies/20160906_MSG_WV6.2%20190-255K_30fps.mov"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hyperlink" Target="movies/20160906_MSG_IR10.8%20185-225K_30fps.mov" TargetMode="External"/><Relationship Id="rId4" Type="http://schemas.openxmlformats.org/officeDocument/2006/relationships/image" Target="../media/image67.png"/><Relationship Id="rId9"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atoptics.co.uk/highsky/airglow2.htm" TargetMode="Externa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instagram.com/yuribeletsky/"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acebook.com/yuribeletskyphoto"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hyperlink" Target="https://jointmission.gsfc.nasa.gov/atms.html" TargetMode="External"/><Relationship Id="rId3" Type="http://schemas.openxmlformats.org/officeDocument/2006/relationships/image" Target="../media/image1.png"/><Relationship Id="rId7" Type="http://schemas.openxmlformats.org/officeDocument/2006/relationships/hyperlink" Target="https://jointmission.gsfc.nasa.gov/viirs.html" TargetMode="External"/><Relationship Id="rId12"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hyperlink" Target="https://jointmission.gsfc.nasa.gov/ceres.html" TargetMode="External"/><Relationship Id="rId5" Type="http://schemas.openxmlformats.org/officeDocument/2006/relationships/image" Target="../media/image7.png"/><Relationship Id="rId10" Type="http://schemas.openxmlformats.org/officeDocument/2006/relationships/hyperlink" Target="https://jointmission.gsfc.nasa.gov/omps.html" TargetMode="External"/><Relationship Id="rId4" Type="http://schemas.openxmlformats.org/officeDocument/2006/relationships/image" Target="../media/image6.png"/><Relationship Id="rId9" Type="http://schemas.openxmlformats.org/officeDocument/2006/relationships/hyperlink" Target="https://jointmission.gsfc.nasa.gov/cri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HMI-PPT_background_16x9_bile-pozadi_ENG.png"/>
          <p:cNvPicPr>
            <a:picLocks noChangeAspect="1"/>
          </p:cNvPicPr>
          <p:nvPr/>
        </p:nvPicPr>
        <p:blipFill>
          <a:blip r:embed="rId2" cstate="print"/>
          <a:stretch>
            <a:fillRect/>
          </a:stretch>
        </p:blipFill>
        <p:spPr>
          <a:xfrm>
            <a:off x="0" y="0"/>
            <a:ext cx="9144000" cy="5143500"/>
          </a:xfrm>
          <a:prstGeom prst="rect">
            <a:avLst/>
          </a:prstGeom>
        </p:spPr>
      </p:pic>
      <p:sp>
        <p:nvSpPr>
          <p:cNvPr id="3" name="TextovéPole 2"/>
          <p:cNvSpPr txBox="1"/>
          <p:nvPr/>
        </p:nvSpPr>
        <p:spPr>
          <a:xfrm>
            <a:off x="4918811" y="510520"/>
            <a:ext cx="2090637" cy="477054"/>
          </a:xfrm>
          <a:prstGeom prst="rect">
            <a:avLst/>
          </a:prstGeom>
          <a:noFill/>
        </p:spPr>
        <p:txBody>
          <a:bodyPr wrap="none" rtlCol="0">
            <a:spAutoFit/>
          </a:bodyPr>
          <a:lstStyle/>
          <a:p>
            <a:r>
              <a:rPr lang="cs-CZ" sz="1400" dirty="0" smtClean="0">
                <a:solidFill>
                  <a:srgbClr val="000000"/>
                </a:solidFill>
                <a:effectLst>
                  <a:outerShdw blurRad="38100" dist="38100" dir="2700000" algn="tl">
                    <a:srgbClr val="000000">
                      <a:alpha val="43137"/>
                    </a:srgbClr>
                  </a:outerShdw>
                </a:effectLst>
              </a:rPr>
              <a:t>Martin Setvák</a:t>
            </a:r>
            <a:r>
              <a:rPr lang="cs-CZ" sz="1100" dirty="0" smtClean="0">
                <a:solidFill>
                  <a:srgbClr val="000000"/>
                </a:solidFill>
                <a:effectLst>
                  <a:outerShdw blurRad="38100" dist="38100" dir="2700000" algn="tl">
                    <a:srgbClr val="000000">
                      <a:alpha val="43137"/>
                    </a:srgbClr>
                  </a:outerShdw>
                </a:effectLst>
              </a:rPr>
              <a:t/>
            </a:r>
            <a:br>
              <a:rPr lang="cs-CZ" sz="1100" dirty="0" smtClean="0">
                <a:solidFill>
                  <a:srgbClr val="000000"/>
                </a:solidFill>
                <a:effectLst>
                  <a:outerShdw blurRad="38100" dist="38100" dir="2700000" algn="tl">
                    <a:srgbClr val="000000">
                      <a:alpha val="43137"/>
                    </a:srgbClr>
                  </a:outerShdw>
                </a:effectLst>
              </a:rPr>
            </a:br>
            <a:r>
              <a:rPr lang="en-US" sz="1100" dirty="0" smtClean="0">
                <a:solidFill>
                  <a:srgbClr val="000000"/>
                </a:solidFill>
                <a:effectLst>
                  <a:outerShdw blurRad="38100" dist="38100" dir="2700000" algn="tl">
                    <a:srgbClr val="000000">
                      <a:alpha val="43137"/>
                    </a:srgbClr>
                  </a:outerShdw>
                </a:effectLst>
              </a:rPr>
              <a:t>CHMI Satellite Department</a:t>
            </a:r>
            <a:endParaRPr lang="cs-CZ" sz="1100" dirty="0">
              <a:solidFill>
                <a:srgbClr val="000000"/>
              </a:solidFill>
              <a:effectLst>
                <a:outerShdw blurRad="38100" dist="38100" dir="2700000" algn="tl">
                  <a:srgbClr val="000000">
                    <a:alpha val="43137"/>
                  </a:srgbClr>
                </a:outerShdw>
              </a:effectLst>
            </a:endParaRPr>
          </a:p>
        </p:txBody>
      </p:sp>
      <p:sp>
        <p:nvSpPr>
          <p:cNvPr id="4" name="Text Box 6"/>
          <p:cNvSpPr txBox="1">
            <a:spLocks noChangeArrowheads="1"/>
          </p:cNvSpPr>
          <p:nvPr/>
        </p:nvSpPr>
        <p:spPr bwMode="auto">
          <a:xfrm>
            <a:off x="4932040" y="1188790"/>
            <a:ext cx="3240360" cy="230832"/>
          </a:xfrm>
          <a:prstGeom prst="rect">
            <a:avLst/>
          </a:prstGeom>
          <a:noFill/>
          <a:ln w="9525">
            <a:noFill/>
            <a:miter lim="800000"/>
            <a:headEnd/>
            <a:tailEnd/>
          </a:ln>
        </p:spPr>
        <p:txBody>
          <a:bodyPr wrap="square">
            <a:spAutoFit/>
          </a:bodyPr>
          <a:lstStyle/>
          <a:p>
            <a:pPr>
              <a:defRPr/>
            </a:pPr>
            <a:r>
              <a:rPr lang="en-US" sz="900" dirty="0">
                <a:solidFill>
                  <a:srgbClr val="000000"/>
                </a:solidFill>
                <a:latin typeface="Verdana" pitchFamily="34" charset="0"/>
                <a:cs typeface="Arial" pitchFamily="34" charset="0"/>
              </a:rPr>
              <a:t>e</a:t>
            </a:r>
            <a:r>
              <a:rPr lang="en-US" sz="900" dirty="0" smtClean="0">
                <a:solidFill>
                  <a:srgbClr val="000000"/>
                </a:solidFill>
                <a:latin typeface="Verdana" pitchFamily="34" charset="0"/>
                <a:cs typeface="Arial" pitchFamily="34" charset="0"/>
              </a:rPr>
              <a:t>-mail</a:t>
            </a:r>
            <a:r>
              <a:rPr lang="en-US" sz="900" smtClean="0">
                <a:solidFill>
                  <a:srgbClr val="000000"/>
                </a:solidFill>
                <a:latin typeface="Verdana" pitchFamily="34" charset="0"/>
                <a:cs typeface="Arial" pitchFamily="34" charset="0"/>
              </a:rPr>
              <a:t>:</a:t>
            </a:r>
            <a:r>
              <a:rPr lang="en-US" sz="600" smtClean="0">
                <a:solidFill>
                  <a:srgbClr val="000000"/>
                </a:solidFill>
                <a:latin typeface="Verdana" pitchFamily="34" charset="0"/>
                <a:cs typeface="Arial" pitchFamily="34" charset="0"/>
              </a:rPr>
              <a:t>  </a:t>
            </a:r>
            <a:r>
              <a:rPr lang="en-US" sz="900" smtClean="0">
                <a:solidFill>
                  <a:schemeClr val="bg1">
                    <a:lumMod val="95000"/>
                  </a:schemeClr>
                </a:solidFill>
                <a:latin typeface="Verdana" pitchFamily="34" charset="0"/>
                <a:cs typeface="Arial" pitchFamily="34" charset="0"/>
                <a:hlinkClick r:id="rId3"/>
              </a:rPr>
              <a:t>martin.</a:t>
            </a:r>
            <a:r>
              <a:rPr lang="cs-CZ" sz="900" dirty="0" smtClean="0">
                <a:solidFill>
                  <a:schemeClr val="bg1">
                    <a:lumMod val="95000"/>
                  </a:schemeClr>
                </a:solidFill>
                <a:latin typeface="Verdana" pitchFamily="34" charset="0"/>
                <a:cs typeface="Arial" pitchFamily="34" charset="0"/>
                <a:hlinkClick r:id="rId3"/>
              </a:rPr>
              <a:t>setvak@chmi.cz</a:t>
            </a:r>
            <a:r>
              <a:rPr lang="en-US" sz="900" dirty="0" smtClean="0">
                <a:solidFill>
                  <a:srgbClr val="000000"/>
                </a:solidFill>
                <a:latin typeface="Verdana" pitchFamily="34" charset="0"/>
                <a:cs typeface="Arial" pitchFamily="34" charset="0"/>
              </a:rPr>
              <a:t>, </a:t>
            </a:r>
            <a:r>
              <a:rPr lang="en-US" sz="900" dirty="0" smtClean="0">
                <a:solidFill>
                  <a:srgbClr val="000000"/>
                </a:solidFill>
                <a:latin typeface="Verdana" pitchFamily="34" charset="0"/>
                <a:cs typeface="Arial" pitchFamily="34" charset="0"/>
                <a:hlinkClick r:id="rId4"/>
              </a:rPr>
              <a:t>setvak@gmail.com</a:t>
            </a:r>
            <a:endParaRPr lang="en-US" sz="900" dirty="0" smtClean="0">
              <a:solidFill>
                <a:srgbClr val="000000"/>
              </a:solidFill>
              <a:latin typeface="Verdana" pitchFamily="34" charset="0"/>
              <a:cs typeface="Arial" pitchFamily="34" charset="0"/>
            </a:endParaRPr>
          </a:p>
        </p:txBody>
      </p:sp>
      <p:sp>
        <p:nvSpPr>
          <p:cNvPr id="5" name="TextovéPole 11"/>
          <p:cNvSpPr txBox="1">
            <a:spLocks noChangeArrowheads="1"/>
          </p:cNvSpPr>
          <p:nvPr/>
        </p:nvSpPr>
        <p:spPr bwMode="auto">
          <a:xfrm>
            <a:off x="4932288" y="987574"/>
            <a:ext cx="3240112" cy="230832"/>
          </a:xfrm>
          <a:prstGeom prst="rect">
            <a:avLst/>
          </a:prstGeom>
          <a:noFill/>
          <a:ln w="9525">
            <a:noFill/>
            <a:miter lim="800000"/>
            <a:headEnd/>
            <a:tailEnd/>
          </a:ln>
        </p:spPr>
        <p:txBody>
          <a:bodyPr wrap="square">
            <a:spAutoFit/>
          </a:bodyPr>
          <a:lstStyle/>
          <a:p>
            <a:pPr>
              <a:defRPr/>
            </a:pPr>
            <a:r>
              <a:rPr lang="en-US" sz="900" dirty="0">
                <a:solidFill>
                  <a:srgbClr val="000000"/>
                </a:solidFill>
                <a:latin typeface="Verdana" pitchFamily="34" charset="0"/>
                <a:cs typeface="Arial" pitchFamily="34" charset="0"/>
              </a:rPr>
              <a:t>w</a:t>
            </a:r>
            <a:r>
              <a:rPr lang="en-US" sz="900" dirty="0" smtClean="0">
                <a:solidFill>
                  <a:srgbClr val="000000"/>
                </a:solidFill>
                <a:latin typeface="Verdana" pitchFamily="34" charset="0"/>
                <a:cs typeface="Arial" pitchFamily="34" charset="0"/>
              </a:rPr>
              <a:t>eb</a:t>
            </a:r>
            <a:r>
              <a:rPr lang="en-US" sz="900" smtClean="0">
                <a:solidFill>
                  <a:srgbClr val="000000"/>
                </a:solidFill>
                <a:latin typeface="Verdana" pitchFamily="34" charset="0"/>
                <a:cs typeface="Arial" pitchFamily="34" charset="0"/>
              </a:rPr>
              <a:t>:    </a:t>
            </a:r>
            <a:r>
              <a:rPr lang="en-US" sz="900" smtClean="0">
                <a:latin typeface="Verdana" pitchFamily="34" charset="0"/>
                <a:cs typeface="Arial" pitchFamily="34" charset="0"/>
              </a:rPr>
              <a:t> </a:t>
            </a:r>
            <a:r>
              <a:rPr lang="en-US" sz="900" dirty="0" smtClean="0">
                <a:latin typeface="Verdana" pitchFamily="34" charset="0"/>
                <a:cs typeface="Arial" pitchFamily="34" charset="0"/>
                <a:hlinkClick r:id="rId5"/>
              </a:rPr>
              <a:t>http</a:t>
            </a:r>
            <a:r>
              <a:rPr lang="en-US" sz="900" dirty="0">
                <a:latin typeface="Verdana" pitchFamily="34" charset="0"/>
                <a:cs typeface="Arial" pitchFamily="34" charset="0"/>
                <a:hlinkClick r:id="rId5"/>
              </a:rPr>
              <a:t>://</a:t>
            </a:r>
            <a:r>
              <a:rPr lang="en-US" sz="900" dirty="0" smtClean="0">
                <a:latin typeface="Verdana" pitchFamily="34" charset="0"/>
                <a:cs typeface="Arial" pitchFamily="34" charset="0"/>
                <a:hlinkClick r:id="rId5"/>
              </a:rPr>
              <a:t>www.chmi.cz</a:t>
            </a:r>
            <a:r>
              <a:rPr lang="en-US" sz="900" dirty="0" smtClean="0">
                <a:solidFill>
                  <a:srgbClr val="000000"/>
                </a:solidFill>
                <a:latin typeface="Verdana" pitchFamily="34" charset="0"/>
                <a:cs typeface="Arial" pitchFamily="34" charset="0"/>
              </a:rPr>
              <a:t>, </a:t>
            </a:r>
            <a:r>
              <a:rPr lang="en-US" sz="900" dirty="0" smtClean="0">
                <a:latin typeface="Verdana" pitchFamily="34" charset="0"/>
                <a:cs typeface="Arial" pitchFamily="34" charset="0"/>
              </a:rPr>
              <a:t> </a:t>
            </a:r>
            <a:r>
              <a:rPr lang="en-US" sz="900" dirty="0" smtClean="0">
                <a:latin typeface="Verdana" pitchFamily="34" charset="0"/>
                <a:cs typeface="Arial" pitchFamily="34" charset="0"/>
                <a:hlinkClick r:id="rId6"/>
              </a:rPr>
              <a:t>http</a:t>
            </a:r>
            <a:r>
              <a:rPr lang="en-US" sz="900" dirty="0">
                <a:latin typeface="Verdana" pitchFamily="34" charset="0"/>
                <a:cs typeface="Arial" pitchFamily="34" charset="0"/>
                <a:hlinkClick r:id="rId6"/>
              </a:rPr>
              <a:t>://</a:t>
            </a:r>
            <a:r>
              <a:rPr lang="en-US" sz="900" dirty="0" smtClean="0">
                <a:latin typeface="Verdana" pitchFamily="34" charset="0"/>
                <a:cs typeface="Arial" pitchFamily="34" charset="0"/>
                <a:hlinkClick r:id="rId6"/>
              </a:rPr>
              <a:t>www.setvak.cz</a:t>
            </a:r>
            <a:r>
              <a:rPr lang="en-US" sz="900" dirty="0" smtClean="0">
                <a:latin typeface="Verdana" pitchFamily="34" charset="0"/>
                <a:cs typeface="Arial" pitchFamily="34" charset="0"/>
              </a:rPr>
              <a:t>    </a:t>
            </a:r>
            <a:endParaRPr lang="en-US" sz="900" dirty="0">
              <a:latin typeface="Verdana" pitchFamily="34" charset="0"/>
              <a:cs typeface="Arial" pitchFamily="34" charset="0"/>
            </a:endParaRPr>
          </a:p>
        </p:txBody>
      </p:sp>
      <p:sp>
        <p:nvSpPr>
          <p:cNvPr id="6" name="TextovéPole 5"/>
          <p:cNvSpPr txBox="1"/>
          <p:nvPr/>
        </p:nvSpPr>
        <p:spPr>
          <a:xfrm>
            <a:off x="611560" y="1707654"/>
            <a:ext cx="7848872" cy="707886"/>
          </a:xfrm>
          <a:prstGeom prst="rect">
            <a:avLst/>
          </a:prstGeom>
          <a:noFill/>
        </p:spPr>
        <p:txBody>
          <a:bodyPr wrap="square" rtlCol="0">
            <a:spAutoFit/>
          </a:bodyPr>
          <a:lstStyle/>
          <a:p>
            <a:pPr algn="ctr"/>
            <a:r>
              <a:rPr lang="en-US" sz="2000" dirty="0" smtClean="0">
                <a:solidFill>
                  <a:srgbClr val="000000"/>
                </a:solidFill>
                <a:effectLst>
                  <a:outerShdw blurRad="38100" dist="38100" dir="2700000" algn="tl">
                    <a:srgbClr val="000000">
                      <a:alpha val="43137"/>
                    </a:srgbClr>
                  </a:outerShdw>
                </a:effectLst>
                <a:latin typeface="Verdana" pitchFamily="34" charset="0"/>
              </a:rPr>
              <a:t>A satellite perspective on interactions between</a:t>
            </a:r>
            <a:br>
              <a:rPr lang="en-US" sz="2000" dirty="0" smtClean="0">
                <a:solidFill>
                  <a:srgbClr val="000000"/>
                </a:solidFill>
                <a:effectLst>
                  <a:outerShdw blurRad="38100" dist="38100" dir="2700000" algn="tl">
                    <a:srgbClr val="000000">
                      <a:alpha val="43137"/>
                    </a:srgbClr>
                  </a:outerShdw>
                </a:effectLst>
                <a:latin typeface="Verdana" pitchFamily="34" charset="0"/>
              </a:rPr>
            </a:br>
            <a:r>
              <a:rPr lang="en-US" sz="2000" dirty="0" smtClean="0">
                <a:solidFill>
                  <a:srgbClr val="000000"/>
                </a:solidFill>
                <a:effectLst>
                  <a:outerShdw blurRad="38100" dist="38100" dir="2700000" algn="tl">
                    <a:srgbClr val="000000">
                      <a:alpha val="43137"/>
                    </a:srgbClr>
                  </a:outerShdw>
                </a:effectLst>
                <a:latin typeface="Verdana" pitchFamily="34" charset="0"/>
              </a:rPr>
              <a:t>convective storms and the upper atmosphere </a:t>
            </a:r>
            <a:endParaRPr lang="cs-CZ" sz="2000" dirty="0" smtClean="0">
              <a:solidFill>
                <a:srgbClr val="000000"/>
              </a:solidFill>
              <a:effectLst>
                <a:outerShdw blurRad="38100" dist="38100" dir="2700000" algn="tl">
                  <a:srgbClr val="000000">
                    <a:alpha val="43137"/>
                  </a:srgbClr>
                </a:outerShdw>
              </a:effectLst>
              <a:latin typeface="Verdana" pitchFamily="34" charset="0"/>
            </a:endParaRPr>
          </a:p>
        </p:txBody>
      </p:sp>
      <p:sp>
        <p:nvSpPr>
          <p:cNvPr id="7" name="TextovéPole 6"/>
          <p:cNvSpPr txBox="1"/>
          <p:nvPr/>
        </p:nvSpPr>
        <p:spPr>
          <a:xfrm>
            <a:off x="2687587" y="4069689"/>
            <a:ext cx="4241867" cy="430887"/>
          </a:xfrm>
          <a:prstGeom prst="rect">
            <a:avLst/>
          </a:prstGeom>
          <a:noFill/>
        </p:spPr>
        <p:txBody>
          <a:bodyPr wrap="none" rtlCol="0">
            <a:spAutoFit/>
          </a:bodyPr>
          <a:lstStyle/>
          <a:p>
            <a:pPr algn="ctr"/>
            <a:r>
              <a:rPr lang="en-US" sz="1000" dirty="0" smtClean="0">
                <a:solidFill>
                  <a:schemeClr val="bg1">
                    <a:lumMod val="65000"/>
                  </a:schemeClr>
                </a:solidFill>
                <a:latin typeface="Verdana" pitchFamily="34" charset="0"/>
              </a:rPr>
              <a:t>European Conference on Severe Storms 2019, Krakow, Poland</a:t>
            </a:r>
          </a:p>
          <a:p>
            <a:pPr algn="ctr"/>
            <a:endParaRPr lang="en-US" sz="200" dirty="0" smtClean="0">
              <a:solidFill>
                <a:schemeClr val="bg1">
                  <a:lumMod val="65000"/>
                </a:schemeClr>
              </a:solidFill>
              <a:latin typeface="Verdana" pitchFamily="34" charset="0"/>
            </a:endParaRPr>
          </a:p>
          <a:p>
            <a:pPr algn="ctr"/>
            <a:r>
              <a:rPr lang="en-US" sz="1000" dirty="0" smtClean="0">
                <a:solidFill>
                  <a:schemeClr val="bg1">
                    <a:lumMod val="65000"/>
                  </a:schemeClr>
                </a:solidFill>
                <a:latin typeface="Verdana" pitchFamily="34" charset="0"/>
              </a:rPr>
              <a:t>4 – 8 November 2019</a:t>
            </a:r>
            <a:endParaRPr lang="cs-CZ" sz="1000" dirty="0" smtClean="0">
              <a:solidFill>
                <a:schemeClr val="bg1">
                  <a:lumMod val="65000"/>
                </a:schemeClr>
              </a:solidFill>
              <a:latin typeface="Verdana" pitchFamily="34" charset="0"/>
            </a:endParaRPr>
          </a:p>
        </p:txBody>
      </p:sp>
      <p:sp>
        <p:nvSpPr>
          <p:cNvPr id="8" name="TextovéPole 7"/>
          <p:cNvSpPr txBox="1"/>
          <p:nvPr/>
        </p:nvSpPr>
        <p:spPr>
          <a:xfrm>
            <a:off x="2195736" y="2785159"/>
            <a:ext cx="4824536" cy="1154162"/>
          </a:xfrm>
          <a:prstGeom prst="rect">
            <a:avLst/>
          </a:prstGeom>
          <a:noFill/>
        </p:spPr>
        <p:txBody>
          <a:bodyPr wrap="square" rtlCol="0">
            <a:spAutoFit/>
          </a:bodyPr>
          <a:lstStyle/>
          <a:p>
            <a:r>
              <a:rPr lang="en-US" sz="900" u="sng" dirty="0" smtClean="0">
                <a:solidFill>
                  <a:srgbClr val="000000"/>
                </a:solidFill>
                <a:latin typeface="Verdana" pitchFamily="34" charset="0"/>
              </a:rPr>
              <a:t>Co-authors</a:t>
            </a:r>
            <a:r>
              <a:rPr lang="en-US" sz="900" dirty="0" smtClean="0">
                <a:solidFill>
                  <a:srgbClr val="000000"/>
                </a:solidFill>
                <a:latin typeface="Verdana" pitchFamily="34" charset="0"/>
              </a:rPr>
              <a:t>: </a:t>
            </a:r>
            <a:r>
              <a:rPr lang="en-US" sz="900" smtClean="0">
                <a:solidFill>
                  <a:srgbClr val="000000"/>
                </a:solidFill>
                <a:latin typeface="Verdana" pitchFamily="34" charset="0"/>
              </a:rPr>
              <a:t>	</a:t>
            </a:r>
            <a:r>
              <a:rPr lang="en-US" sz="1000" smtClean="0">
                <a:solidFill>
                  <a:srgbClr val="000000"/>
                </a:solidFill>
                <a:latin typeface="Verdana" pitchFamily="34" charset="0"/>
              </a:rPr>
              <a:t>Steven Miller, </a:t>
            </a:r>
            <a:r>
              <a:rPr lang="en-US" sz="1000" smtClean="0">
                <a:solidFill>
                  <a:srgbClr val="000000"/>
                </a:solidFill>
                <a:latin typeface="Verdana" pitchFamily="34" charset="0"/>
                <a:hlinkClick r:id="rId7"/>
              </a:rPr>
              <a:t>Steven.Miller@colostate.edu</a:t>
            </a:r>
            <a:r>
              <a:rPr lang="en-US" sz="1000" smtClean="0">
                <a:solidFill>
                  <a:srgbClr val="000000"/>
                </a:solidFill>
                <a:latin typeface="Verdana" pitchFamily="34" charset="0"/>
              </a:rPr>
              <a:t/>
            </a:r>
            <a:br>
              <a:rPr lang="en-US" sz="1000" smtClean="0">
                <a:solidFill>
                  <a:srgbClr val="000000"/>
                </a:solidFill>
                <a:latin typeface="Verdana" pitchFamily="34" charset="0"/>
              </a:rPr>
            </a:br>
            <a:r>
              <a:rPr lang="en-US" sz="1000" smtClean="0">
                <a:solidFill>
                  <a:srgbClr val="000000"/>
                </a:solidFill>
                <a:latin typeface="Verdana" pitchFamily="34" charset="0"/>
              </a:rPr>
              <a:t>	</a:t>
            </a:r>
            <a:r>
              <a:rPr lang="en-US" sz="900" smtClean="0">
                <a:solidFill>
                  <a:srgbClr val="000000"/>
                </a:solidFill>
              </a:rPr>
              <a:t>Cooperative </a:t>
            </a:r>
            <a:r>
              <a:rPr lang="en-US" sz="900">
                <a:solidFill>
                  <a:srgbClr val="000000"/>
                </a:solidFill>
              </a:rPr>
              <a:t>Institute for Research in the Atmosphere (CIRA</a:t>
            </a:r>
            <a:r>
              <a:rPr lang="en-US" sz="900" smtClean="0">
                <a:solidFill>
                  <a:srgbClr val="000000"/>
                </a:solidFill>
              </a:rPr>
              <a:t>), </a:t>
            </a:r>
            <a:br>
              <a:rPr lang="en-US" sz="900" smtClean="0">
                <a:solidFill>
                  <a:srgbClr val="000000"/>
                </a:solidFill>
              </a:rPr>
            </a:br>
            <a:r>
              <a:rPr lang="en-US" sz="900" smtClean="0">
                <a:solidFill>
                  <a:srgbClr val="000000"/>
                </a:solidFill>
              </a:rPr>
              <a:t>	Colorado </a:t>
            </a:r>
            <a:r>
              <a:rPr lang="en-US" sz="900">
                <a:solidFill>
                  <a:srgbClr val="000000"/>
                </a:solidFill>
              </a:rPr>
              <a:t>State University, Fort Collins, USA </a:t>
            </a:r>
            <a:endParaRPr lang="en-US" sz="900" smtClean="0">
              <a:solidFill>
                <a:srgbClr val="000000"/>
              </a:solidFill>
            </a:endParaRPr>
          </a:p>
          <a:p>
            <a:endParaRPr lang="en-US" sz="900" smtClean="0">
              <a:solidFill>
                <a:srgbClr val="000000"/>
              </a:solidFill>
              <a:latin typeface="Verdana" pitchFamily="34" charset="0"/>
            </a:endParaRPr>
          </a:p>
          <a:p>
            <a:r>
              <a:rPr lang="en-US" sz="1050" smtClean="0">
                <a:solidFill>
                  <a:srgbClr val="000000"/>
                </a:solidFill>
                <a:latin typeface="Verdana" pitchFamily="34" charset="0"/>
              </a:rPr>
              <a:t>	Xavier Calbet,  </a:t>
            </a:r>
            <a:r>
              <a:rPr lang="en-US" sz="1050" smtClean="0">
                <a:solidFill>
                  <a:srgbClr val="000000"/>
                </a:solidFill>
                <a:latin typeface="Verdana" pitchFamily="34" charset="0"/>
                <a:hlinkClick r:id="rId8"/>
              </a:rPr>
              <a:t>xcalbeta@aemet.es</a:t>
            </a:r>
            <a:r>
              <a:rPr lang="en-US" sz="1050" smtClean="0">
                <a:solidFill>
                  <a:srgbClr val="000000"/>
                </a:solidFill>
                <a:latin typeface="Verdana" pitchFamily="34" charset="0"/>
              </a:rPr>
              <a:t/>
            </a:r>
            <a:br>
              <a:rPr lang="en-US" sz="1050" smtClean="0">
                <a:solidFill>
                  <a:srgbClr val="000000"/>
                </a:solidFill>
                <a:latin typeface="Verdana" pitchFamily="34" charset="0"/>
              </a:rPr>
            </a:br>
            <a:r>
              <a:rPr lang="en-US" sz="1050" smtClean="0">
                <a:solidFill>
                  <a:srgbClr val="000000"/>
                </a:solidFill>
                <a:latin typeface="Verdana" pitchFamily="34" charset="0"/>
              </a:rPr>
              <a:t>	</a:t>
            </a:r>
            <a:r>
              <a:rPr lang="es-ES" sz="1000" smtClean="0">
                <a:solidFill>
                  <a:srgbClr val="000000"/>
                </a:solidFill>
              </a:rPr>
              <a:t>Agencia Estatal de Meteorología (AEMET), Madrid, Spain  </a:t>
            </a:r>
            <a:endParaRPr lang="en-US" sz="1000" smtClean="0">
              <a:solidFill>
                <a:srgbClr val="000000"/>
              </a:solidFill>
              <a:latin typeface="Verdana" pitchFamily="34" charset="0"/>
            </a:endParaRPr>
          </a:p>
          <a:p>
            <a:endParaRPr lang="cs-CZ" sz="1000" smtClean="0">
              <a:solidFill>
                <a:srgbClr val="000000"/>
              </a:solidFill>
              <a:latin typeface="Verdana" pitchFamily="34" charset="0"/>
            </a:endParaRPr>
          </a:p>
        </p:txBody>
      </p:sp>
    </p:spTree>
    <p:extLst>
      <p:ext uri="{BB962C8B-B14F-4D97-AF65-F5344CB8AC3E}">
        <p14:creationId xmlns:p14="http://schemas.microsoft.com/office/powerpoint/2010/main" xmlns="" val="36411770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ovéPole 4"/>
          <p:cNvSpPr txBox="1"/>
          <p:nvPr/>
        </p:nvSpPr>
        <p:spPr>
          <a:xfrm>
            <a:off x="571472" y="642924"/>
            <a:ext cx="7786742" cy="3170099"/>
          </a:xfrm>
          <a:prstGeom prst="rect">
            <a:avLst/>
          </a:prstGeom>
          <a:noFill/>
        </p:spPr>
        <p:txBody>
          <a:bodyPr wrap="square">
            <a:spAutoFit/>
          </a:bodyPr>
          <a:lstStyle/>
          <a:p>
            <a:pPr algn="just">
              <a:defRPr/>
            </a:pPr>
            <a:r>
              <a:rPr lang="en-US" sz="1100" b="1" dirty="0">
                <a:solidFill>
                  <a:srgbClr val="FFFFCC"/>
                </a:solidFill>
              </a:rPr>
              <a:t>Detailed information about the VIIRS </a:t>
            </a:r>
            <a:r>
              <a:rPr lang="en-US" sz="1100" b="1">
                <a:solidFill>
                  <a:srgbClr val="FFFFCC"/>
                </a:solidFill>
              </a:rPr>
              <a:t>Day-Night </a:t>
            </a:r>
            <a:r>
              <a:rPr lang="en-US" sz="1100" b="1" smtClean="0">
                <a:solidFill>
                  <a:srgbClr val="FFFFCC"/>
                </a:solidFill>
              </a:rPr>
              <a:t>Band (DNB) and its nightglow observations</a:t>
            </a:r>
            <a:r>
              <a:rPr lang="en-US" sz="1100" smtClean="0">
                <a:solidFill>
                  <a:srgbClr val="FFFFCC"/>
                </a:solidFill>
              </a:rPr>
              <a:t>:</a:t>
            </a:r>
            <a:endParaRPr lang="en-US" sz="1100" dirty="0">
              <a:solidFill>
                <a:srgbClr val="FFFFCC"/>
              </a:solidFill>
            </a:endParaRPr>
          </a:p>
          <a:p>
            <a:pPr algn="just">
              <a:defRPr/>
            </a:pPr>
            <a:endParaRPr lang="en-US" sz="1050" dirty="0" smtClean="0">
              <a:solidFill>
                <a:srgbClr val="FFFFCC"/>
              </a:solidFill>
              <a:latin typeface="Calibri"/>
            </a:endParaRPr>
          </a:p>
          <a:p>
            <a:pPr algn="just">
              <a:defRPr/>
            </a:pPr>
            <a:endParaRPr lang="en-US" sz="1050" dirty="0">
              <a:solidFill>
                <a:srgbClr val="FFFFCC"/>
              </a:solidFill>
              <a:latin typeface="Calibri"/>
            </a:endParaRPr>
          </a:p>
          <a:p>
            <a:pPr marL="361950" algn="just">
              <a:defRPr/>
            </a:pPr>
            <a:r>
              <a:rPr lang="en-US" sz="1050" dirty="0" smtClean="0">
                <a:solidFill>
                  <a:srgbClr val="FFFFCC"/>
                </a:solidFill>
              </a:rPr>
              <a:t>Miller</a:t>
            </a:r>
            <a:r>
              <a:rPr lang="en-US" sz="1050" dirty="0">
                <a:solidFill>
                  <a:srgbClr val="FFFFCC"/>
                </a:solidFill>
              </a:rPr>
              <a:t>, Steven D., Cynthia L. Combs, Stanley Q. Kidder, Thomas F. Lee, 2012: Assessing Moonlight Availability for Nighttime Environmental Applications by Low-Light Visible Polar-Orbiting Satellite Sensors. </a:t>
            </a:r>
            <a:r>
              <a:rPr lang="en-US" sz="1050" i="1" dirty="0">
                <a:solidFill>
                  <a:srgbClr val="FFFFCC"/>
                </a:solidFill>
              </a:rPr>
              <a:t>J. Atmos. Oceanic Technol.</a:t>
            </a:r>
            <a:r>
              <a:rPr lang="en-US" sz="1050" dirty="0">
                <a:solidFill>
                  <a:srgbClr val="FFFFCC"/>
                </a:solidFill>
              </a:rPr>
              <a:t>, </a:t>
            </a:r>
            <a:r>
              <a:rPr lang="en-US" sz="1050" b="1" dirty="0">
                <a:solidFill>
                  <a:srgbClr val="FFFFCC"/>
                </a:solidFill>
              </a:rPr>
              <a:t>29</a:t>
            </a:r>
            <a:r>
              <a:rPr lang="en-US" sz="1050" dirty="0">
                <a:solidFill>
                  <a:srgbClr val="FFFFCC"/>
                </a:solidFill>
              </a:rPr>
              <a:t>, 538–557. </a:t>
            </a:r>
            <a:r>
              <a:rPr lang="en-US" sz="1050" dirty="0" smtClean="0">
                <a:solidFill>
                  <a:srgbClr val="FFFFCC"/>
                </a:solidFill>
              </a:rPr>
              <a:t>  </a:t>
            </a:r>
            <a:r>
              <a:rPr lang="en-US" sz="1050" dirty="0" err="1" smtClean="0">
                <a:solidFill>
                  <a:srgbClr val="FFFFCC"/>
                </a:solidFill>
              </a:rPr>
              <a:t>doi</a:t>
            </a:r>
            <a:r>
              <a:rPr lang="en-US" sz="1050" dirty="0" smtClean="0">
                <a:solidFill>
                  <a:srgbClr val="FFFFCC"/>
                </a:solidFill>
              </a:rPr>
              <a:t>: </a:t>
            </a:r>
            <a:r>
              <a:rPr lang="en-US" sz="1050" dirty="0">
                <a:solidFill>
                  <a:srgbClr val="FFFFCC"/>
                </a:solidFill>
                <a:hlinkClick r:id="rId4"/>
              </a:rPr>
              <a:t>http://dx.doi.org/10.1175/JTECH-D-11-00192.1</a:t>
            </a:r>
            <a:r>
              <a:rPr lang="en-US" sz="1050" dirty="0">
                <a:solidFill>
                  <a:srgbClr val="FFFFCC"/>
                </a:solidFill>
              </a:rPr>
              <a:t> </a:t>
            </a:r>
          </a:p>
          <a:p>
            <a:pPr marL="361950" algn="just">
              <a:defRPr/>
            </a:pPr>
            <a:endParaRPr lang="en-US" sz="1050" dirty="0" smtClean="0">
              <a:solidFill>
                <a:srgbClr val="FFFFCC"/>
              </a:solidFill>
            </a:endParaRPr>
          </a:p>
          <a:p>
            <a:pPr marL="361950" algn="just">
              <a:defRPr/>
            </a:pPr>
            <a:r>
              <a:rPr lang="en-US" sz="1050" dirty="0" smtClean="0">
                <a:solidFill>
                  <a:srgbClr val="FFFFCC"/>
                </a:solidFill>
              </a:rPr>
              <a:t>Miller</a:t>
            </a:r>
            <a:r>
              <a:rPr lang="en-US" sz="1050" dirty="0">
                <a:solidFill>
                  <a:srgbClr val="FFFFCC"/>
                </a:solidFill>
              </a:rPr>
              <a:t>, S.D., Mills, S.P., </a:t>
            </a:r>
            <a:r>
              <a:rPr lang="en-US" sz="1050" dirty="0" err="1">
                <a:solidFill>
                  <a:srgbClr val="FFFFCC"/>
                </a:solidFill>
              </a:rPr>
              <a:t>Elvidge</a:t>
            </a:r>
            <a:r>
              <a:rPr lang="en-US" sz="1050" dirty="0">
                <a:solidFill>
                  <a:srgbClr val="FFFFCC"/>
                </a:solidFill>
              </a:rPr>
              <a:t>, C.D., Lindsey, D.T., Lee, T.F., Hawkins, J.D., 2012: Suomi satellite brings to light a unique frontier of nighttime environmental sensing capabilities. PNAS, vol. 109 no. 39, </a:t>
            </a:r>
            <a:r>
              <a:rPr lang="en-US" sz="1050" dirty="0" smtClean="0">
                <a:solidFill>
                  <a:srgbClr val="FFFFCC"/>
                </a:solidFill>
              </a:rPr>
              <a:t>15706–15711.  </a:t>
            </a:r>
            <a:r>
              <a:rPr lang="en-US" sz="1050" dirty="0" err="1" smtClean="0">
                <a:solidFill>
                  <a:srgbClr val="FFFFCC"/>
                </a:solidFill>
              </a:rPr>
              <a:t>doi</a:t>
            </a:r>
            <a:r>
              <a:rPr lang="en-US" sz="1050" dirty="0" smtClean="0">
                <a:solidFill>
                  <a:srgbClr val="FFFFCC"/>
                </a:solidFill>
              </a:rPr>
              <a:t>: </a:t>
            </a:r>
            <a:r>
              <a:rPr lang="en-US" sz="1050" dirty="0" smtClean="0">
                <a:solidFill>
                  <a:srgbClr val="FFFFCC"/>
                </a:solidFill>
                <a:hlinkClick r:id="rId5"/>
              </a:rPr>
              <a:t>10.1073/pnas.1207034109</a:t>
            </a:r>
            <a:r>
              <a:rPr lang="en-US" sz="1050" dirty="0" smtClean="0">
                <a:solidFill>
                  <a:srgbClr val="FFFFCC"/>
                </a:solidFill>
              </a:rPr>
              <a:t> (see also the </a:t>
            </a:r>
            <a:r>
              <a:rPr lang="en-US" sz="1050" dirty="0" smtClean="0">
                <a:solidFill>
                  <a:srgbClr val="FFFFCC"/>
                </a:solidFill>
                <a:hlinkClick r:id="rId6"/>
              </a:rPr>
              <a:t>supporting information</a:t>
            </a:r>
            <a:r>
              <a:rPr lang="en-US" sz="1050" dirty="0" smtClean="0">
                <a:solidFill>
                  <a:srgbClr val="FFFFCC"/>
                </a:solidFill>
              </a:rPr>
              <a:t> of this paper)</a:t>
            </a:r>
          </a:p>
          <a:p>
            <a:pPr marL="361950" algn="just">
              <a:defRPr/>
            </a:pPr>
            <a:endParaRPr lang="en-US" sz="1050" dirty="0" smtClean="0">
              <a:solidFill>
                <a:srgbClr val="FFFFCC"/>
              </a:solidFill>
            </a:endParaRPr>
          </a:p>
          <a:p>
            <a:pPr marL="361950" algn="just">
              <a:defRPr/>
            </a:pPr>
            <a:r>
              <a:rPr lang="en-US" sz="1050" dirty="0" smtClean="0">
                <a:solidFill>
                  <a:srgbClr val="FFFFCC"/>
                </a:solidFill>
              </a:rPr>
              <a:t>Miller, S.D., </a:t>
            </a:r>
            <a:r>
              <a:rPr lang="en-US" sz="1050" dirty="0" err="1" smtClean="0">
                <a:solidFill>
                  <a:srgbClr val="FFFFCC"/>
                </a:solidFill>
              </a:rPr>
              <a:t>Straka</a:t>
            </a:r>
            <a:r>
              <a:rPr lang="en-US" sz="1050" dirty="0" smtClean="0">
                <a:solidFill>
                  <a:srgbClr val="FFFFCC"/>
                </a:solidFill>
              </a:rPr>
              <a:t>, W., III, Mills, S.P., </a:t>
            </a:r>
            <a:r>
              <a:rPr lang="en-US" sz="1050" dirty="0" err="1" smtClean="0">
                <a:solidFill>
                  <a:srgbClr val="FFFFCC"/>
                </a:solidFill>
              </a:rPr>
              <a:t>Elvidge</a:t>
            </a:r>
            <a:r>
              <a:rPr lang="en-US" sz="1050" dirty="0" smtClean="0">
                <a:solidFill>
                  <a:srgbClr val="FFFFCC"/>
                </a:solidFill>
              </a:rPr>
              <a:t>, C.D., Lee, T.F., </a:t>
            </a:r>
            <a:r>
              <a:rPr lang="en-US" sz="1050" dirty="0" err="1" smtClean="0">
                <a:solidFill>
                  <a:srgbClr val="FFFFCC"/>
                </a:solidFill>
              </a:rPr>
              <a:t>Solbrig</a:t>
            </a:r>
            <a:r>
              <a:rPr lang="en-US" sz="1050" dirty="0" smtClean="0">
                <a:solidFill>
                  <a:srgbClr val="FFFFCC"/>
                </a:solidFill>
              </a:rPr>
              <a:t>, J., Walther, A., </a:t>
            </a:r>
            <a:r>
              <a:rPr lang="en-US" sz="1050" dirty="0" err="1" smtClean="0">
                <a:solidFill>
                  <a:srgbClr val="FFFFCC"/>
                </a:solidFill>
              </a:rPr>
              <a:t>Heidinger</a:t>
            </a:r>
            <a:r>
              <a:rPr lang="en-US" sz="1050" dirty="0" smtClean="0">
                <a:solidFill>
                  <a:srgbClr val="FFFFCC"/>
                </a:solidFill>
              </a:rPr>
              <a:t>, A.K., Weiss, S.C., 2013: Illuminating the Capabilities of the Suomi National Polar-Orbiting Partnership (NPP) Visible Infrared Imaging Radiometer Suite (VIIRS) Day/Night Band. </a:t>
            </a:r>
            <a:r>
              <a:rPr lang="en-US" sz="1050" i="1" dirty="0" smtClean="0">
                <a:solidFill>
                  <a:srgbClr val="FFFFCC"/>
                </a:solidFill>
              </a:rPr>
              <a:t>Remote Sens.</a:t>
            </a:r>
            <a:r>
              <a:rPr lang="en-US" sz="1050" dirty="0" smtClean="0">
                <a:solidFill>
                  <a:srgbClr val="FFFFCC"/>
                </a:solidFill>
              </a:rPr>
              <a:t> 2013, </a:t>
            </a:r>
            <a:r>
              <a:rPr lang="en-US" sz="1050" i="1" dirty="0" smtClean="0">
                <a:solidFill>
                  <a:srgbClr val="FFFFCC"/>
                </a:solidFill>
              </a:rPr>
              <a:t>5</a:t>
            </a:r>
            <a:r>
              <a:rPr lang="en-US" sz="1050" dirty="0" smtClean="0">
                <a:solidFill>
                  <a:srgbClr val="FFFFCC"/>
                </a:solidFill>
              </a:rPr>
              <a:t>, 6717-6766.  </a:t>
            </a:r>
            <a:r>
              <a:rPr lang="en-US" sz="1050" dirty="0" err="1" smtClean="0">
                <a:solidFill>
                  <a:srgbClr val="FFFFCC"/>
                </a:solidFill>
              </a:rPr>
              <a:t>doi</a:t>
            </a:r>
            <a:r>
              <a:rPr lang="en-US" sz="1050" dirty="0" smtClean="0">
                <a:solidFill>
                  <a:srgbClr val="FFFFCC"/>
                </a:solidFill>
              </a:rPr>
              <a:t>: </a:t>
            </a:r>
            <a:r>
              <a:rPr lang="en-US" sz="1050" dirty="0" smtClean="0">
                <a:solidFill>
                  <a:srgbClr val="FFFFCC"/>
                </a:solidFill>
                <a:hlinkClick r:id="rId7"/>
              </a:rPr>
              <a:t>10.3390/rs5126717</a:t>
            </a:r>
            <a:r>
              <a:rPr lang="en-US" sz="1050" dirty="0" smtClean="0">
                <a:solidFill>
                  <a:srgbClr val="FFFFCC"/>
                </a:solidFill>
              </a:rPr>
              <a:t> </a:t>
            </a:r>
            <a:endParaRPr lang="en-US" sz="1050" dirty="0">
              <a:solidFill>
                <a:srgbClr val="FFFFCC"/>
              </a:solidFill>
            </a:endParaRPr>
          </a:p>
          <a:p>
            <a:pPr marL="361950" algn="just">
              <a:defRPr/>
            </a:pPr>
            <a:endParaRPr lang="en-US" sz="1050" dirty="0" smtClean="0">
              <a:solidFill>
                <a:srgbClr val="FFFFCC"/>
              </a:solidFill>
            </a:endParaRPr>
          </a:p>
          <a:p>
            <a:pPr marL="361950" algn="just">
              <a:defRPr/>
            </a:pPr>
            <a:r>
              <a:rPr lang="en-US" sz="1050" dirty="0" smtClean="0">
                <a:solidFill>
                  <a:srgbClr val="FFFFCC"/>
                </a:solidFill>
              </a:rPr>
              <a:t>Miller, S.D., </a:t>
            </a:r>
            <a:r>
              <a:rPr lang="en-US" sz="1050" dirty="0" err="1" smtClean="0">
                <a:solidFill>
                  <a:srgbClr val="FFFFCC"/>
                </a:solidFill>
              </a:rPr>
              <a:t>Straka</a:t>
            </a:r>
            <a:r>
              <a:rPr lang="en-US" sz="1050" dirty="0" smtClean="0">
                <a:solidFill>
                  <a:srgbClr val="FFFFCC"/>
                </a:solidFill>
              </a:rPr>
              <a:t> W.III., Yue J., Smith, S.M., Alexander, J., Hoffmann, L., Setvák, M., and Partain, P.T., 2015: Upper atmospheric gravity wave details revealed in nightglow satellite imagery. </a:t>
            </a:r>
            <a:r>
              <a:rPr lang="en-US" sz="1050" i="1" dirty="0" smtClean="0">
                <a:solidFill>
                  <a:srgbClr val="FFFFCC"/>
                </a:solidFill>
              </a:rPr>
              <a:t>PNAS</a:t>
            </a:r>
            <a:r>
              <a:rPr lang="en-US" sz="1050" dirty="0" smtClean="0">
                <a:solidFill>
                  <a:srgbClr val="FFFFCC"/>
                </a:solidFill>
              </a:rPr>
              <a:t> 2015, vol.112</a:t>
            </a:r>
            <a:r>
              <a:rPr lang="en-US" sz="1050" dirty="0">
                <a:solidFill>
                  <a:srgbClr val="FFFFCC"/>
                </a:solidFill>
              </a:rPr>
              <a:t>, </a:t>
            </a:r>
            <a:r>
              <a:rPr lang="en-US" sz="1050" dirty="0" smtClean="0">
                <a:solidFill>
                  <a:srgbClr val="FFFFCC"/>
                </a:solidFill>
              </a:rPr>
              <a:t>no.49, E6728–E6735. </a:t>
            </a:r>
            <a:r>
              <a:rPr lang="en-US" sz="1050" dirty="0" err="1" smtClean="0">
                <a:solidFill>
                  <a:srgbClr val="FFFFCC"/>
                </a:solidFill>
              </a:rPr>
              <a:t>doi</a:t>
            </a:r>
            <a:r>
              <a:rPr lang="en-US" sz="1050" dirty="0" smtClean="0">
                <a:solidFill>
                  <a:srgbClr val="FFFFCC"/>
                </a:solidFill>
              </a:rPr>
              <a:t>: </a:t>
            </a:r>
            <a:r>
              <a:rPr lang="en-US" sz="1050" dirty="0" smtClean="0">
                <a:solidFill>
                  <a:srgbClr val="FFFFCC"/>
                </a:solidFill>
                <a:hlinkClick r:id="rId8"/>
              </a:rPr>
              <a:t>10.1073/pnas.1508084112</a:t>
            </a:r>
            <a:r>
              <a:rPr lang="en-US" sz="1050" dirty="0" smtClean="0">
                <a:solidFill>
                  <a:srgbClr val="FFFFCC"/>
                </a:solidFill>
              </a:rPr>
              <a:t>     </a:t>
            </a:r>
            <a:endParaRPr lang="en-US" sz="1050" dirty="0">
              <a:solidFill>
                <a:srgbClr val="FFFFCC"/>
              </a:solidFill>
            </a:endParaRPr>
          </a:p>
        </p:txBody>
      </p:sp>
      <p:sp>
        <p:nvSpPr>
          <p:cNvPr id="7"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extLst>
      <p:ext uri="{BB962C8B-B14F-4D97-AF65-F5344CB8AC3E}">
        <p14:creationId xmlns:p14="http://schemas.microsoft.com/office/powerpoint/2010/main" xmlns="" val="32140872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11" name="Text Box 5"/>
          <p:cNvSpPr txBox="1">
            <a:spLocks noChangeArrowheads="1"/>
          </p:cNvSpPr>
          <p:nvPr/>
        </p:nvSpPr>
        <p:spPr bwMode="auto">
          <a:xfrm>
            <a:off x="142844" y="62503"/>
            <a:ext cx="8786874" cy="261610"/>
          </a:xfrm>
          <a:prstGeom prst="rect">
            <a:avLst/>
          </a:prstGeom>
          <a:noFill/>
          <a:ln w="9525">
            <a:noFill/>
            <a:miter lim="800000"/>
            <a:headEnd/>
            <a:tailEnd/>
          </a:ln>
          <a:effectLst/>
        </p:spPr>
        <p:txBody>
          <a:bodyPr wrap="square">
            <a:spAutoFit/>
          </a:bodyPr>
          <a:lstStyle/>
          <a:p>
            <a:pPr>
              <a:defRPr/>
            </a:pPr>
            <a:r>
              <a:rPr lang="en-US" sz="1100" b="1" dirty="0" smtClean="0">
                <a:solidFill>
                  <a:srgbClr val="FF3300"/>
                </a:solidFill>
                <a:effectLst>
                  <a:outerShdw blurRad="38100" dist="38100" dir="2700000" algn="tl">
                    <a:srgbClr val="C0C0C0"/>
                  </a:outerShdw>
                </a:effectLst>
              </a:rPr>
              <a:t>Example of concentric gravity waves in </a:t>
            </a:r>
            <a:r>
              <a:rPr lang="en-US" sz="1100" b="1" smtClean="0">
                <a:solidFill>
                  <a:srgbClr val="FF3300"/>
                </a:solidFill>
                <a:effectLst>
                  <a:outerShdw blurRad="38100" dist="38100" dir="2700000" algn="tl">
                    <a:srgbClr val="C0C0C0"/>
                  </a:outerShdw>
                </a:effectLst>
              </a:rPr>
              <a:t>nightglow  </a:t>
            </a:r>
            <a:r>
              <a:rPr lang="en-US" sz="900" smtClean="0">
                <a:solidFill>
                  <a:srgbClr val="FFFFCC"/>
                </a:solidFill>
              </a:rPr>
              <a:t>(</a:t>
            </a:r>
            <a:r>
              <a:rPr lang="cs-CZ" sz="900" smtClean="0">
                <a:solidFill>
                  <a:srgbClr val="FFFFCC"/>
                </a:solidFill>
              </a:rPr>
              <a:t>„</a:t>
            </a:r>
            <a:r>
              <a:rPr lang="en-US" sz="900" smtClean="0">
                <a:solidFill>
                  <a:srgbClr val="FFFFCC"/>
                </a:solidFill>
              </a:rPr>
              <a:t>classic</a:t>
            </a:r>
            <a:r>
              <a:rPr lang="cs-CZ" sz="900" smtClean="0">
                <a:solidFill>
                  <a:srgbClr val="FFFFCC"/>
                </a:solidFill>
              </a:rPr>
              <a:t>“</a:t>
            </a:r>
            <a:r>
              <a:rPr lang="en-US" sz="900" smtClean="0">
                <a:solidFill>
                  <a:srgbClr val="FFFFCC"/>
                </a:solidFill>
              </a:rPr>
              <a:t> case, above </a:t>
            </a:r>
            <a:r>
              <a:rPr lang="en-US" sz="900" dirty="0" smtClean="0">
                <a:solidFill>
                  <a:srgbClr val="FFFFCC"/>
                </a:solidFill>
              </a:rPr>
              <a:t>convective storms in Texas, 04 April 2014,  08:15 UTC)</a:t>
            </a:r>
            <a:endParaRPr lang="cs-CZ" sz="1000" dirty="0">
              <a:solidFill>
                <a:srgbClr val="FFFFCC"/>
              </a:solidFill>
            </a:endParaRPr>
          </a:p>
        </p:txBody>
      </p:sp>
      <p:sp>
        <p:nvSpPr>
          <p:cNvPr id="1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18" name="Picture 2" descr="O:\VIIRS-DNB airglow\20140404 Cb-gen airglow Texas\DNB_M15-BT_bluered190-240K.png"/>
          <p:cNvPicPr>
            <a:picLocks noChangeAspect="1" noChangeArrowheads="1"/>
          </p:cNvPicPr>
          <p:nvPr/>
        </p:nvPicPr>
        <p:blipFill>
          <a:blip r:embed="rId4" cstate="print"/>
          <a:srcRect/>
          <a:stretch>
            <a:fillRect/>
          </a:stretch>
        </p:blipFill>
        <p:spPr bwMode="auto">
          <a:xfrm>
            <a:off x="1152240" y="395999"/>
            <a:ext cx="5580000" cy="4464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0" name="TextovéPole 9"/>
          <p:cNvSpPr txBox="1"/>
          <p:nvPr/>
        </p:nvSpPr>
        <p:spPr>
          <a:xfrm>
            <a:off x="2857488" y="4284327"/>
            <a:ext cx="6179008" cy="644877"/>
          </a:xfrm>
          <a:prstGeom prst="rect">
            <a:avLst/>
          </a:prstGeom>
          <a:solidFill>
            <a:srgbClr val="000000"/>
          </a:solidFill>
          <a:ln w="0">
            <a:solidFill>
              <a:schemeClr val="tx1">
                <a:lumMod val="65000"/>
              </a:schemeClr>
            </a:solidFill>
          </a:ln>
        </p:spPr>
        <p:txBody>
          <a:bodyPr wrap="square" lIns="108000" tIns="36000" rIns="72000" bIns="54000" rtlCol="0">
            <a:spAutoFit/>
          </a:bodyPr>
          <a:lstStyle/>
          <a:p>
            <a:pPr marL="361950" indent="-361950">
              <a:defRPr/>
            </a:pPr>
            <a:r>
              <a:rPr lang="en-US" sz="800" smtClean="0"/>
              <a:t>Convectively-generated mesospheric airglow waves over Texas (CIMSS Satellite Blog)</a:t>
            </a:r>
          </a:p>
          <a:p>
            <a:pPr marL="361950" indent="-361950">
              <a:defRPr/>
            </a:pPr>
            <a:r>
              <a:rPr lang="en-US" sz="800" smtClean="0">
                <a:hlinkClick r:id="rId5"/>
              </a:rPr>
              <a:t>http://cimss.ssec.wisc.edu/goes/blog/archives/15299</a:t>
            </a:r>
            <a:r>
              <a:rPr lang="en-US" sz="800" smtClean="0"/>
              <a:t> </a:t>
            </a:r>
          </a:p>
          <a:p>
            <a:pPr marL="361950" indent="-361950">
              <a:defRPr/>
            </a:pPr>
            <a:endParaRPr lang="en-US" sz="400" smtClean="0"/>
          </a:p>
          <a:p>
            <a:pPr marL="361950" indent="-361950">
              <a:defRPr/>
            </a:pPr>
            <a:r>
              <a:rPr lang="en-US" sz="800" smtClean="0"/>
              <a:t>Severe Weather in the Mesosphere  (VIIRS Imagery and Visualization Team Blog)</a:t>
            </a:r>
          </a:p>
          <a:p>
            <a:pPr marL="361950" indent="-361950">
              <a:defRPr/>
            </a:pPr>
            <a:r>
              <a:rPr lang="en-US" sz="800" smtClean="0">
                <a:hlinkClick r:id="rId6"/>
              </a:rPr>
              <a:t>http://rammb.cira.colostate.edu/projects/npp/blog/index.php/uncategorized/severe-weather-in-the-mesosphere/</a:t>
            </a:r>
            <a:r>
              <a:rPr lang="en-US" sz="800" smtClean="0"/>
              <a:t> </a:t>
            </a:r>
          </a:p>
        </p:txBody>
      </p:sp>
      <p:sp>
        <p:nvSpPr>
          <p:cNvPr id="19" name="TextovéPole 6"/>
          <p:cNvSpPr txBox="1">
            <a:spLocks noChangeArrowheads="1"/>
          </p:cNvSpPr>
          <p:nvPr/>
        </p:nvSpPr>
        <p:spPr bwMode="auto">
          <a:xfrm>
            <a:off x="6929454" y="928676"/>
            <a:ext cx="1944216" cy="369332"/>
          </a:xfrm>
          <a:prstGeom prst="rect">
            <a:avLst/>
          </a:prstGeom>
          <a:noFill/>
          <a:ln w="9525">
            <a:noFill/>
            <a:miter lim="800000"/>
            <a:headEnd/>
            <a:tailEnd/>
          </a:ln>
        </p:spPr>
        <p:txBody>
          <a:bodyPr wrap="square">
            <a:spAutoFit/>
          </a:bodyPr>
          <a:lstStyle/>
          <a:p>
            <a:pPr>
              <a:defRPr/>
            </a:pPr>
            <a:r>
              <a:rPr lang="en-US" sz="900" dirty="0" smtClean="0"/>
              <a:t>Suomi-NPP Day/Night Band</a:t>
            </a:r>
          </a:p>
          <a:p>
            <a:pPr>
              <a:defRPr/>
            </a:pPr>
            <a:r>
              <a:rPr lang="en-US" sz="900" dirty="0" smtClean="0"/>
              <a:t>and IR M15 band</a:t>
            </a:r>
            <a:r>
              <a:rPr lang="en-US" sz="800" dirty="0" smtClean="0"/>
              <a:t> (190-240K)</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5"/>
          <p:cNvSpPr txBox="1">
            <a:spLocks noChangeArrowheads="1"/>
          </p:cNvSpPr>
          <p:nvPr/>
        </p:nvSpPr>
        <p:spPr bwMode="auto">
          <a:xfrm>
            <a:off x="395536" y="279107"/>
            <a:ext cx="8215370" cy="523220"/>
          </a:xfrm>
          <a:prstGeom prst="rect">
            <a:avLst/>
          </a:prstGeom>
          <a:noFill/>
          <a:ln w="9525">
            <a:noFill/>
            <a:miter lim="800000"/>
            <a:headEnd/>
            <a:tailEnd/>
          </a:ln>
          <a:effectLst/>
        </p:spPr>
        <p:txBody>
          <a:bodyPr wrap="square">
            <a:spAutoFit/>
          </a:bodyPr>
          <a:lstStyle/>
          <a:p>
            <a:pPr>
              <a:defRPr/>
            </a:pPr>
            <a:r>
              <a:rPr lang="en-US" sz="1400" b="1" dirty="0" smtClean="0">
                <a:solidFill>
                  <a:srgbClr val="FF3300"/>
                </a:solidFill>
                <a:effectLst>
                  <a:outerShdw blurRad="38100" dist="38100" dir="2700000" algn="tl">
                    <a:srgbClr val="C0C0C0"/>
                  </a:outerShdw>
                </a:effectLst>
              </a:rPr>
              <a:t>Concentric gravity waves (CGW) generated by convective storms </a:t>
            </a:r>
          </a:p>
          <a:p>
            <a:pPr>
              <a:defRPr/>
            </a:pPr>
            <a:r>
              <a:rPr lang="en-US" sz="1400" b="1" dirty="0" smtClean="0">
                <a:solidFill>
                  <a:srgbClr val="FF3300"/>
                </a:solidFill>
                <a:effectLst>
                  <a:outerShdw blurRad="38100" dist="38100" dir="2700000" algn="tl">
                    <a:srgbClr val="C0C0C0"/>
                  </a:outerShdw>
                </a:effectLst>
              </a:rPr>
              <a:t>in nightglow</a:t>
            </a:r>
            <a:r>
              <a:rPr lang="cs-CZ" sz="1400" b="1" dirty="0" smtClean="0">
                <a:solidFill>
                  <a:srgbClr val="FF3300"/>
                </a:solidFill>
                <a:effectLst>
                  <a:outerShdw blurRad="38100" dist="38100" dir="2700000" algn="tl">
                    <a:srgbClr val="C0C0C0"/>
                  </a:outerShdw>
                </a:effectLst>
              </a:rPr>
              <a:t> </a:t>
            </a:r>
            <a:r>
              <a:rPr lang="cs-CZ" sz="1200" b="1" dirty="0" smtClean="0">
                <a:solidFill>
                  <a:srgbClr val="FF3300"/>
                </a:solidFill>
                <a:effectLst>
                  <a:outerShdw blurRad="38100" dist="38100" dir="2700000" algn="tl">
                    <a:srgbClr val="C0C0C0"/>
                  </a:outerShdw>
                </a:effectLst>
              </a:rPr>
              <a:t>(</a:t>
            </a:r>
            <a:r>
              <a:rPr lang="en-US" sz="1200" b="1" dirty="0" smtClean="0">
                <a:solidFill>
                  <a:srgbClr val="FF3300"/>
                </a:solidFill>
                <a:effectLst>
                  <a:outerShdw blurRad="38100" dist="38100" dir="2700000" algn="tl">
                    <a:srgbClr val="C0C0C0"/>
                  </a:outerShdw>
                </a:effectLst>
              </a:rPr>
              <a:t>nocturnal</a:t>
            </a:r>
            <a:r>
              <a:rPr lang="cs-CZ" sz="1200" b="1" dirty="0" smtClean="0">
                <a:solidFill>
                  <a:srgbClr val="FF3300"/>
                </a:solidFill>
                <a:effectLst>
                  <a:outerShdw blurRad="38100" dist="38100" dir="2700000" algn="tl">
                    <a:srgbClr val="C0C0C0"/>
                  </a:outerShdw>
                </a:effectLst>
              </a:rPr>
              <a:t> airglow)</a:t>
            </a:r>
            <a:endParaRPr lang="cs-CZ" sz="1100" b="1" dirty="0">
              <a:solidFill>
                <a:srgbClr val="FF3300"/>
              </a:solidFill>
              <a:effectLst>
                <a:outerShdw blurRad="38100" dist="38100" dir="2700000" algn="tl">
                  <a:srgbClr val="C0C0C0"/>
                </a:outerShdw>
              </a:effectLst>
            </a:endParaRPr>
          </a:p>
        </p:txBody>
      </p:sp>
      <p:sp>
        <p:nvSpPr>
          <p:cNvPr id="6" name="TextovéPole 5"/>
          <p:cNvSpPr txBox="1"/>
          <p:nvPr/>
        </p:nvSpPr>
        <p:spPr>
          <a:xfrm>
            <a:off x="539552" y="1071776"/>
            <a:ext cx="3528392" cy="707886"/>
          </a:xfrm>
          <a:prstGeom prst="rect">
            <a:avLst/>
          </a:prstGeom>
          <a:noFill/>
        </p:spPr>
        <p:txBody>
          <a:bodyPr wrap="square" rtlCol="0">
            <a:spAutoFit/>
          </a:bodyPr>
          <a:lstStyle/>
          <a:p>
            <a:pPr algn="just"/>
            <a:r>
              <a:rPr lang="en-US" sz="1000" dirty="0" smtClean="0">
                <a:solidFill>
                  <a:srgbClr val="FFFFCC"/>
                </a:solidFill>
                <a:latin typeface="Verdana" pitchFamily="34" charset="0"/>
              </a:rPr>
              <a:t>The concentric gravity waves (CGW) in nightglow are in most cases evoked by vertically propagating gravity waves generated by (stronger) convective storms, their updrafts / overshooting tops. </a:t>
            </a:r>
          </a:p>
        </p:txBody>
      </p:sp>
      <p:sp>
        <p:nvSpPr>
          <p:cNvPr id="7"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8" name="TextovéPole 7"/>
          <p:cNvSpPr txBox="1"/>
          <p:nvPr/>
        </p:nvSpPr>
        <p:spPr>
          <a:xfrm>
            <a:off x="539552" y="3803702"/>
            <a:ext cx="8064896" cy="577081"/>
          </a:xfrm>
          <a:prstGeom prst="rect">
            <a:avLst/>
          </a:prstGeom>
          <a:noFill/>
        </p:spPr>
        <p:txBody>
          <a:bodyPr wrap="square" rtlCol="0">
            <a:spAutoFit/>
          </a:bodyPr>
          <a:lstStyle/>
          <a:p>
            <a:pPr algn="just"/>
            <a:r>
              <a:rPr lang="en-US" sz="1050" smtClean="0">
                <a:solidFill>
                  <a:srgbClr val="FFFFCC"/>
                </a:solidFill>
                <a:latin typeface="Verdana" pitchFamily="34" charset="0"/>
              </a:rPr>
              <a:t>Recently, the source of these can be typically very easily traced, comparing the DNB images with IR bands or their combinations – either from the same satellite (same time and viewing geometry as the DNB image), or following the area of interest in geostationary IR image data (for information about evolution of the storms). </a:t>
            </a:r>
          </a:p>
        </p:txBody>
      </p:sp>
      <p:pic>
        <p:nvPicPr>
          <p:cNvPr id="1026" name="Picture 2" descr="M:\[2] prednasky\!!! konference, workshopy a seminare !!!\2017b - ECSS2017 Pula\Untitled-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30911" y="1077822"/>
            <a:ext cx="4241617" cy="2286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ovéPole 1"/>
          <p:cNvSpPr txBox="1"/>
          <p:nvPr/>
        </p:nvSpPr>
        <p:spPr>
          <a:xfrm>
            <a:off x="542973" y="2224484"/>
            <a:ext cx="3600399" cy="923330"/>
          </a:xfrm>
          <a:prstGeom prst="rect">
            <a:avLst/>
          </a:prstGeom>
          <a:noFill/>
        </p:spPr>
        <p:txBody>
          <a:bodyPr wrap="square" rtlCol="0">
            <a:spAutoFit/>
          </a:bodyPr>
          <a:lstStyle/>
          <a:p>
            <a:pPr algn="just"/>
            <a:r>
              <a:rPr lang="en-US" sz="900" b="1">
                <a:solidFill>
                  <a:srgbClr val="FF0000"/>
                </a:solidFill>
                <a:latin typeface="Verdana" pitchFamily="34" charset="0"/>
              </a:rPr>
              <a:t>F</a:t>
            </a:r>
            <a:r>
              <a:rPr lang="en-US" sz="900" b="1" smtClean="0">
                <a:solidFill>
                  <a:srgbClr val="FF0000"/>
                </a:solidFill>
                <a:latin typeface="Verdana" pitchFamily="34" charset="0"/>
              </a:rPr>
              <a:t>irst unambiguously documented in</a:t>
            </a:r>
            <a:endParaRPr lang="en-US" sz="900" smtClean="0">
              <a:latin typeface="Verdana" pitchFamily="34" charset="0"/>
            </a:endParaRPr>
          </a:p>
          <a:p>
            <a:pPr algn="just"/>
            <a:r>
              <a:rPr lang="en-US" sz="900" smtClean="0">
                <a:latin typeface="Verdana" pitchFamily="34" charset="0"/>
              </a:rPr>
              <a:t/>
            </a:r>
            <a:br>
              <a:rPr lang="en-US" sz="900" smtClean="0">
                <a:latin typeface="Verdana" pitchFamily="34" charset="0"/>
              </a:rPr>
            </a:br>
            <a:r>
              <a:rPr lang="en-US" sz="900" smtClean="0">
                <a:solidFill>
                  <a:schemeClr val="accent1">
                    <a:lumMod val="40000"/>
                    <a:lumOff val="60000"/>
                  </a:schemeClr>
                </a:solidFill>
                <a:latin typeface="Verdana" pitchFamily="34" charset="0"/>
              </a:rPr>
              <a:t>Taylor</a:t>
            </a:r>
            <a:r>
              <a:rPr lang="en-US" sz="900">
                <a:solidFill>
                  <a:schemeClr val="accent1">
                    <a:lumMod val="40000"/>
                    <a:lumOff val="60000"/>
                  </a:schemeClr>
                </a:solidFill>
                <a:latin typeface="Verdana" pitchFamily="34" charset="0"/>
              </a:rPr>
              <a:t>, M</a:t>
            </a:r>
            <a:r>
              <a:rPr lang="en-US" sz="900" smtClean="0">
                <a:solidFill>
                  <a:schemeClr val="accent1">
                    <a:lumMod val="40000"/>
                    <a:lumOff val="60000"/>
                  </a:schemeClr>
                </a:solidFill>
                <a:latin typeface="Verdana" pitchFamily="34" charset="0"/>
              </a:rPr>
              <a:t>. J</a:t>
            </a:r>
            <a:r>
              <a:rPr lang="en-US" sz="900">
                <a:solidFill>
                  <a:schemeClr val="accent1">
                    <a:lumMod val="40000"/>
                    <a:lumOff val="60000"/>
                  </a:schemeClr>
                </a:solidFill>
                <a:latin typeface="Verdana" pitchFamily="34" charset="0"/>
              </a:rPr>
              <a:t>., and M</a:t>
            </a:r>
            <a:r>
              <a:rPr lang="en-US" sz="900" smtClean="0">
                <a:solidFill>
                  <a:schemeClr val="accent1">
                    <a:lumMod val="40000"/>
                    <a:lumOff val="60000"/>
                  </a:schemeClr>
                </a:solidFill>
                <a:latin typeface="Verdana" pitchFamily="34" charset="0"/>
              </a:rPr>
              <a:t>. A</a:t>
            </a:r>
            <a:r>
              <a:rPr lang="en-US" sz="900">
                <a:solidFill>
                  <a:schemeClr val="accent1">
                    <a:lumMod val="40000"/>
                    <a:lumOff val="60000"/>
                  </a:schemeClr>
                </a:solidFill>
                <a:latin typeface="Verdana" pitchFamily="34" charset="0"/>
              </a:rPr>
              <a:t>. </a:t>
            </a:r>
            <a:r>
              <a:rPr lang="en-US" sz="900" err="1">
                <a:solidFill>
                  <a:schemeClr val="accent1">
                    <a:lumMod val="40000"/>
                    <a:lumOff val="60000"/>
                  </a:schemeClr>
                </a:solidFill>
                <a:latin typeface="Verdana" pitchFamily="34" charset="0"/>
              </a:rPr>
              <a:t>Hapgood</a:t>
            </a:r>
            <a:r>
              <a:rPr lang="en-US" sz="900">
                <a:solidFill>
                  <a:schemeClr val="accent1">
                    <a:lumMod val="40000"/>
                    <a:lumOff val="60000"/>
                  </a:schemeClr>
                </a:solidFill>
                <a:latin typeface="Verdana" pitchFamily="34" charset="0"/>
              </a:rPr>
              <a:t>, 1988: </a:t>
            </a:r>
            <a:r>
              <a:rPr lang="en-US" sz="900" smtClean="0">
                <a:solidFill>
                  <a:schemeClr val="accent1">
                    <a:lumMod val="40000"/>
                    <a:lumOff val="60000"/>
                  </a:schemeClr>
                </a:solidFill>
                <a:latin typeface="Verdana" pitchFamily="34" charset="0"/>
              </a:rPr>
              <a:t>Identification </a:t>
            </a:r>
            <a:r>
              <a:rPr lang="en-US" sz="900">
                <a:solidFill>
                  <a:schemeClr val="accent1">
                    <a:lumMod val="40000"/>
                    <a:lumOff val="60000"/>
                  </a:schemeClr>
                </a:solidFill>
                <a:latin typeface="Verdana" pitchFamily="34" charset="0"/>
              </a:rPr>
              <a:t>of a thunderstorm as a source of short period gravity waves in the upper atmospheric nightglow emissions, Planet. Space Sci., 36, s.975.</a:t>
            </a:r>
            <a:r>
              <a:rPr lang="en-US" sz="900">
                <a:latin typeface="Verdana" pitchFamily="34" charset="0"/>
              </a:rPr>
              <a:t> </a:t>
            </a:r>
            <a:r>
              <a:rPr lang="en-US" sz="900" smtClean="0">
                <a:latin typeface="Verdana" pitchFamily="34" charset="0"/>
                <a:hlinkClick r:id="rId5"/>
              </a:rPr>
              <a:t>DOI:10.1016/0032-0633(88)90035-9</a:t>
            </a:r>
            <a:r>
              <a:rPr lang="en-US" sz="900" smtClean="0">
                <a:latin typeface="Verdana" pitchFamily="34" charset="0"/>
              </a:rPr>
              <a:t> </a:t>
            </a:r>
            <a:endParaRPr lang="cs-CZ" sz="900" smtClean="0">
              <a:latin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5" name="Picture 1" descr="O:\VIIRS-NPP DNB airglow\20140427 Cb-gen airglow Tibet\20140427-1557utc_Jeff-Dai_Ripples-in-the-sky_small.jpg"/>
          <p:cNvPicPr>
            <a:picLocks noChangeAspect="1" noChangeArrowheads="1"/>
          </p:cNvPicPr>
          <p:nvPr/>
        </p:nvPicPr>
        <p:blipFill>
          <a:blip r:embed="rId4" cstate="print">
            <a:lum bright="3000" contrast="12000"/>
          </a:blip>
          <a:srcRect/>
          <a:stretch>
            <a:fillRect/>
          </a:stretch>
        </p:blipFill>
        <p:spPr bwMode="auto">
          <a:xfrm>
            <a:off x="1259632" y="500048"/>
            <a:ext cx="6559515" cy="4376424"/>
          </a:xfrm>
          <a:prstGeom prst="rect">
            <a:avLst/>
          </a:prstGeom>
          <a:noFill/>
          <a:ln w="0">
            <a:solidFill>
              <a:schemeClr val="bg1">
                <a:lumMod val="50000"/>
              </a:schemeClr>
            </a:solidFill>
          </a:ln>
        </p:spPr>
      </p:pic>
      <p:sp>
        <p:nvSpPr>
          <p:cNvPr id="6" name="TextovéPole 5"/>
          <p:cNvSpPr txBox="1"/>
          <p:nvPr/>
        </p:nvSpPr>
        <p:spPr>
          <a:xfrm>
            <a:off x="395536" y="4412370"/>
            <a:ext cx="3024336" cy="391628"/>
          </a:xfrm>
          <a:prstGeom prst="rect">
            <a:avLst/>
          </a:prstGeom>
          <a:solidFill>
            <a:srgbClr val="000000"/>
          </a:solidFill>
          <a:ln w="0">
            <a:solidFill>
              <a:schemeClr val="bg1"/>
            </a:solidFill>
          </a:ln>
        </p:spPr>
        <p:txBody>
          <a:bodyPr wrap="square" tIns="72000" bIns="72000" rtlCol="0">
            <a:spAutoFit/>
          </a:bodyPr>
          <a:lstStyle/>
          <a:p>
            <a:pPr algn="ctr"/>
            <a:r>
              <a:rPr lang="en-US" sz="800" smtClean="0">
                <a:solidFill>
                  <a:schemeClr val="bg1">
                    <a:lumMod val="75000"/>
                  </a:schemeClr>
                </a:solidFill>
              </a:rPr>
              <a:t>Jeff Dai, 2014</a:t>
            </a:r>
            <a:r>
              <a:rPr lang="cs-CZ" sz="800" smtClean="0">
                <a:solidFill>
                  <a:schemeClr val="bg1">
                    <a:lumMod val="75000"/>
                  </a:schemeClr>
                </a:solidFill>
              </a:rPr>
              <a:t>-</a:t>
            </a:r>
            <a:r>
              <a:rPr lang="en-US" sz="800" smtClean="0">
                <a:solidFill>
                  <a:schemeClr val="bg1">
                    <a:lumMod val="75000"/>
                  </a:schemeClr>
                </a:solidFill>
              </a:rPr>
              <a:t>04</a:t>
            </a:r>
            <a:r>
              <a:rPr lang="cs-CZ" sz="800" smtClean="0">
                <a:solidFill>
                  <a:schemeClr val="bg1">
                    <a:lumMod val="75000"/>
                  </a:schemeClr>
                </a:solidFill>
              </a:rPr>
              <a:t>-</a:t>
            </a:r>
            <a:r>
              <a:rPr lang="en-US" sz="800" smtClean="0">
                <a:solidFill>
                  <a:schemeClr val="bg1">
                    <a:lumMod val="75000"/>
                  </a:schemeClr>
                </a:solidFill>
              </a:rPr>
              <a:t>27</a:t>
            </a:r>
            <a:r>
              <a:rPr lang="cs-CZ" sz="800" smtClean="0">
                <a:solidFill>
                  <a:schemeClr val="bg1">
                    <a:lumMod val="75000"/>
                  </a:schemeClr>
                </a:solidFill>
              </a:rPr>
              <a:t> </a:t>
            </a:r>
            <a:r>
              <a:rPr lang="en-US" sz="800" smtClean="0">
                <a:solidFill>
                  <a:schemeClr val="bg1">
                    <a:lumMod val="75000"/>
                  </a:schemeClr>
                </a:solidFill>
              </a:rPr>
              <a:t>15</a:t>
            </a:r>
            <a:r>
              <a:rPr lang="cs-CZ" sz="800" smtClean="0">
                <a:solidFill>
                  <a:schemeClr val="bg1">
                    <a:lumMod val="75000"/>
                  </a:schemeClr>
                </a:solidFill>
              </a:rPr>
              <a:t>:</a:t>
            </a:r>
            <a:r>
              <a:rPr lang="en-US" sz="800" smtClean="0">
                <a:solidFill>
                  <a:schemeClr val="bg1">
                    <a:lumMod val="75000"/>
                  </a:schemeClr>
                </a:solidFill>
              </a:rPr>
              <a:t>57</a:t>
            </a:r>
            <a:r>
              <a:rPr lang="cs-CZ" sz="800" smtClean="0">
                <a:solidFill>
                  <a:schemeClr val="bg1">
                    <a:lumMod val="75000"/>
                  </a:schemeClr>
                </a:solidFill>
              </a:rPr>
              <a:t> UTC, Tibet</a:t>
            </a:r>
            <a:r>
              <a:rPr lang="en-US" sz="800" smtClean="0">
                <a:solidFill>
                  <a:schemeClr val="bg1">
                    <a:lumMod val="75000"/>
                  </a:schemeClr>
                </a:solidFill>
              </a:rPr>
              <a:t> Plateau, China </a:t>
            </a:r>
          </a:p>
          <a:p>
            <a:pPr algn="ctr"/>
            <a:r>
              <a:rPr lang="cs-CZ" sz="800" i="1" smtClean="0">
                <a:solidFill>
                  <a:schemeClr val="bg1">
                    <a:lumMod val="75000"/>
                  </a:schemeClr>
                </a:solidFill>
                <a:hlinkClick r:id="rId5"/>
              </a:rPr>
              <a:t>https://www.flickr.com/photos/jeffdai/14845763849/</a:t>
            </a:r>
            <a:endParaRPr lang="en-US" sz="800" i="1">
              <a:solidFill>
                <a:schemeClr val="bg1">
                  <a:lumMod val="75000"/>
                </a:schemeClr>
              </a:solidFill>
            </a:endParaRPr>
          </a:p>
        </p:txBody>
      </p:sp>
      <p:sp>
        <p:nvSpPr>
          <p:cNvPr id="8"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7"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Concentric </a:t>
            </a:r>
            <a:r>
              <a:rPr lang="en-US" sz="1200" b="1" dirty="0" smtClean="0">
                <a:solidFill>
                  <a:srgbClr val="FF3300"/>
                </a:solidFill>
                <a:effectLst>
                  <a:outerShdw blurRad="38100" dist="38100" dir="2700000" algn="tl">
                    <a:srgbClr val="C0C0C0"/>
                  </a:outerShdw>
                </a:effectLst>
              </a:rPr>
              <a:t>gravity waves in nightglow above Bangladesh, 27 April 2014 </a:t>
            </a:r>
            <a:endParaRPr lang="cs-CZ" sz="1200" b="1" dirty="0">
              <a:solidFill>
                <a:srgbClr val="FF3300"/>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6" name="Obdélník 5"/>
          <p:cNvSpPr/>
          <p:nvPr/>
        </p:nvSpPr>
        <p:spPr>
          <a:xfrm>
            <a:off x="4644008" y="3868245"/>
            <a:ext cx="4176464" cy="791737"/>
          </a:xfrm>
          <a:prstGeom prst="rect">
            <a:avLst/>
          </a:prstGeom>
          <a:solidFill>
            <a:srgbClr val="000000"/>
          </a:solidFill>
          <a:ln w="3175">
            <a:solidFill>
              <a:schemeClr val="bg1">
                <a:lumMod val="65000"/>
              </a:schemeClr>
            </a:solidFill>
          </a:ln>
        </p:spPr>
        <p:txBody>
          <a:bodyPr wrap="square" lIns="108000" tIns="72000" bIns="72000">
            <a:spAutoFit/>
          </a:bodyPr>
          <a:lstStyle/>
          <a:p>
            <a:r>
              <a:rPr lang="en-US" sz="700" smtClean="0"/>
              <a:t>A Kalboishakhi storm swept across northern Bangladesh on the evening of 27 April 2014  (EUMETSAT Image Library) </a:t>
            </a:r>
          </a:p>
          <a:p>
            <a:r>
              <a:rPr lang="en-US" sz="700" smtClean="0">
                <a:hlinkClick r:id="rId4"/>
              </a:rPr>
              <a:t>http://www.eumetsat.int/website/home/Images/ImageLibrary/DAT_2204046.html</a:t>
            </a:r>
            <a:r>
              <a:rPr lang="en-US" sz="700" smtClean="0"/>
              <a:t>  </a:t>
            </a:r>
          </a:p>
          <a:p>
            <a:endParaRPr lang="en-US" sz="700" smtClean="0"/>
          </a:p>
          <a:p>
            <a:pPr marL="361950" indent="-361950">
              <a:defRPr/>
            </a:pPr>
            <a:r>
              <a:rPr lang="en-US" sz="700" smtClean="0"/>
              <a:t>Rippled airglow above Bangladesh storms  (</a:t>
            </a:r>
            <a:r>
              <a:rPr lang="cs-CZ" sz="700" smtClean="0"/>
              <a:t>EUMETSAT Image </a:t>
            </a:r>
            <a:r>
              <a:rPr lang="en-US" sz="700" smtClean="0"/>
              <a:t>Library)</a:t>
            </a:r>
          </a:p>
          <a:p>
            <a:pPr marL="361950" indent="-361950">
              <a:defRPr/>
            </a:pPr>
            <a:r>
              <a:rPr lang="en-US" sz="700" smtClean="0">
                <a:hlinkClick r:id="rId5"/>
              </a:rPr>
              <a:t>http://www.eumetsat.int/website/home/Images/ImageLibrary/DAT_2529304.html</a:t>
            </a:r>
            <a:r>
              <a:rPr lang="en-US" sz="700" smtClean="0"/>
              <a:t> </a:t>
            </a:r>
          </a:p>
        </p:txBody>
      </p:sp>
      <p:pic>
        <p:nvPicPr>
          <p:cNvPr id="7" name="Picture 2" descr="M:\[2] prednasky\Taiwan 2015\02 - Nightglow\doprovodne materialy pro jednotlive pripady\20140427 Tibet\Metop-2_1550utc_crop.png"/>
          <p:cNvPicPr>
            <a:picLocks noChangeAspect="1" noChangeArrowheads="1"/>
          </p:cNvPicPr>
          <p:nvPr/>
        </p:nvPicPr>
        <p:blipFill>
          <a:blip r:embed="rId6" cstate="print"/>
          <a:srcRect/>
          <a:stretch>
            <a:fillRect/>
          </a:stretch>
        </p:blipFill>
        <p:spPr bwMode="auto">
          <a:xfrm>
            <a:off x="509357" y="627533"/>
            <a:ext cx="3739629" cy="4118644"/>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8" name="TextovéPole 7"/>
          <p:cNvSpPr txBox="1"/>
          <p:nvPr/>
        </p:nvSpPr>
        <p:spPr>
          <a:xfrm>
            <a:off x="4572000" y="627534"/>
            <a:ext cx="4176464" cy="2539157"/>
          </a:xfrm>
          <a:prstGeom prst="rect">
            <a:avLst/>
          </a:prstGeom>
          <a:noFill/>
        </p:spPr>
        <p:txBody>
          <a:bodyPr wrap="square" rtlCol="0">
            <a:spAutoFit/>
          </a:bodyPr>
          <a:lstStyle/>
          <a:p>
            <a:pPr algn="just"/>
            <a:r>
              <a:rPr lang="en-US" sz="1050" dirty="0" smtClean="0">
                <a:solidFill>
                  <a:srgbClr val="FFFFCC"/>
                </a:solidFill>
              </a:rPr>
              <a:t>2014-04-27  15:50 UTC</a:t>
            </a:r>
          </a:p>
          <a:p>
            <a:pPr algn="just"/>
            <a:r>
              <a:rPr lang="en-US" sz="1050" dirty="0" smtClean="0">
                <a:solidFill>
                  <a:srgbClr val="FFFFCC"/>
                </a:solidFill>
              </a:rPr>
              <a:t>Metop-2  band 4 (IR 10.5 µm)</a:t>
            </a:r>
          </a:p>
          <a:p>
            <a:pPr algn="just"/>
            <a:endParaRPr lang="en-US" sz="1050" dirty="0" smtClean="0">
              <a:solidFill>
                <a:srgbClr val="FFFFCC"/>
              </a:solidFill>
            </a:endParaRPr>
          </a:p>
          <a:p>
            <a:pPr algn="just"/>
            <a:endParaRPr lang="en-US" sz="1050" dirty="0" smtClean="0">
              <a:solidFill>
                <a:srgbClr val="FFFFCC"/>
              </a:solidFill>
            </a:endParaRPr>
          </a:p>
          <a:p>
            <a:pPr algn="just"/>
            <a:r>
              <a:rPr lang="en-US" sz="900" dirty="0" smtClean="0">
                <a:solidFill>
                  <a:srgbClr val="FFFFCC"/>
                </a:solidFill>
              </a:rPr>
              <a:t>This Metop-2 image was taken almost exactly at the same time as Jeff Dai took his famous "rippled sky" photo (previous slide)  from the Tibetan Plateau in China.  </a:t>
            </a:r>
          </a:p>
          <a:p>
            <a:pPr algn="just"/>
            <a:endParaRPr lang="en-US" sz="900" dirty="0" smtClean="0">
              <a:solidFill>
                <a:srgbClr val="FFFFCC"/>
              </a:solidFill>
            </a:endParaRPr>
          </a:p>
          <a:p>
            <a:pPr algn="just"/>
            <a:r>
              <a:rPr lang="en-US" sz="900" dirty="0" smtClean="0">
                <a:solidFill>
                  <a:srgbClr val="FFFFCC"/>
                </a:solidFill>
              </a:rPr>
              <a:t>This storm started to evolve about 1 hour prior to this image and Jeff Dai's observations. For evolution of these storms see the Meteosat-7 IR loop at the first of the links below.</a:t>
            </a:r>
          </a:p>
          <a:p>
            <a:pPr algn="just"/>
            <a:endParaRPr lang="en-US" sz="900" dirty="0" smtClean="0">
              <a:solidFill>
                <a:srgbClr val="FFFFCC"/>
              </a:solidFill>
            </a:endParaRPr>
          </a:p>
          <a:p>
            <a:pPr algn="just"/>
            <a:endParaRPr lang="en-US" sz="900" dirty="0" smtClean="0">
              <a:solidFill>
                <a:srgbClr val="FFFFCC"/>
              </a:solidFill>
            </a:endParaRPr>
          </a:p>
          <a:p>
            <a:pPr algn="just"/>
            <a:endParaRPr lang="en-US" sz="900" dirty="0" smtClean="0">
              <a:solidFill>
                <a:srgbClr val="FFFFCC"/>
              </a:solidFill>
            </a:endParaRPr>
          </a:p>
          <a:p>
            <a:pPr algn="just"/>
            <a:endParaRPr lang="en-US" sz="900" dirty="0" smtClean="0">
              <a:solidFill>
                <a:srgbClr val="FFFFCC"/>
              </a:solidFill>
            </a:endParaRPr>
          </a:p>
          <a:p>
            <a:pPr algn="just"/>
            <a:r>
              <a:rPr lang="en-US" sz="900" dirty="0" smtClean="0">
                <a:solidFill>
                  <a:srgbClr val="FFFFCC"/>
                </a:solidFill>
              </a:rPr>
              <a:t>Suomi-NPP VIIRS captured the waves in nightglow about </a:t>
            </a:r>
            <a:r>
              <a:rPr lang="en-US" sz="900" b="1" dirty="0" smtClean="0">
                <a:solidFill>
                  <a:srgbClr val="FFFFCC"/>
                </a:solidFill>
              </a:rPr>
              <a:t>3.5 hours later</a:t>
            </a:r>
            <a:r>
              <a:rPr lang="en-US" sz="900" dirty="0" smtClean="0">
                <a:solidFill>
                  <a:srgbClr val="FFFFCC"/>
                </a:solidFill>
              </a:rPr>
              <a:t>, when the storms were already weakening  (next 3 slides).</a:t>
            </a:r>
            <a:endParaRPr lang="en-US" sz="900" dirty="0">
              <a:solidFill>
                <a:srgbClr val="FFFFCC"/>
              </a:solidFill>
            </a:endParaRPr>
          </a:p>
        </p:txBody>
      </p:sp>
      <p:sp>
        <p:nvSpPr>
          <p:cNvPr id="9" name="Elipsa 8"/>
          <p:cNvSpPr>
            <a:spLocks noChangeAspect="1"/>
          </p:cNvSpPr>
          <p:nvPr/>
        </p:nvSpPr>
        <p:spPr bwMode="auto">
          <a:xfrm>
            <a:off x="941410" y="1085009"/>
            <a:ext cx="2816028" cy="2816028"/>
          </a:xfrm>
          <a:prstGeom prst="ellipse">
            <a:avLst/>
          </a:prstGeom>
          <a:noFill/>
          <a:ln w="12700" cap="flat" cmpd="sng" algn="ctr">
            <a:solidFill>
              <a:srgbClr val="FF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10"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11"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Concentric </a:t>
            </a:r>
            <a:r>
              <a:rPr lang="en-US" sz="1200" b="1" dirty="0" smtClean="0">
                <a:solidFill>
                  <a:srgbClr val="FF3300"/>
                </a:solidFill>
                <a:effectLst>
                  <a:outerShdw blurRad="38100" dist="38100" dir="2700000" algn="tl">
                    <a:srgbClr val="C0C0C0"/>
                  </a:outerShdw>
                </a:effectLst>
              </a:rPr>
              <a:t>gravity waves in nightglow above Bangladesh, 27 April 2014 </a:t>
            </a:r>
            <a:endParaRPr lang="cs-CZ" sz="1200" b="1" dirty="0">
              <a:solidFill>
                <a:srgbClr val="FF3300"/>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5" name="Picture 2" descr="O:\VIIRS-DNB airglow\20140427 Cb-gen airglow Tibet   pro PPT\DNB.png"/>
          <p:cNvPicPr>
            <a:picLocks noChangeAspect="1" noChangeArrowheads="1"/>
          </p:cNvPicPr>
          <p:nvPr/>
        </p:nvPicPr>
        <p:blipFill>
          <a:blip r:embed="rId4" cstate="print">
            <a:lum bright="5000"/>
          </a:blip>
          <a:srcRect/>
          <a:stretch>
            <a:fillRect/>
          </a:stretch>
        </p:blipFill>
        <p:spPr bwMode="auto">
          <a:xfrm>
            <a:off x="1908000" y="504000"/>
            <a:ext cx="5104434" cy="4392000"/>
          </a:xfrm>
          <a:prstGeom prst="rect">
            <a:avLst/>
          </a:prstGeom>
          <a:noFill/>
          <a:ln w="0">
            <a:solidFill>
              <a:schemeClr val="bg1">
                <a:lumMod val="50000"/>
              </a:schemeClr>
            </a:solidFill>
          </a:ln>
        </p:spPr>
      </p:pic>
      <p:sp>
        <p:nvSpPr>
          <p:cNvPr id="7" name="Text Box 5"/>
          <p:cNvSpPr txBox="1">
            <a:spLocks noChangeArrowheads="1"/>
          </p:cNvSpPr>
          <p:nvPr/>
        </p:nvSpPr>
        <p:spPr bwMode="auto">
          <a:xfrm>
            <a:off x="214282" y="771550"/>
            <a:ext cx="1512168" cy="707886"/>
          </a:xfrm>
          <a:prstGeom prst="rect">
            <a:avLst/>
          </a:prstGeom>
          <a:noFill/>
          <a:ln w="9525">
            <a:noFill/>
            <a:miter lim="800000"/>
            <a:headEnd/>
            <a:tailEnd/>
          </a:ln>
          <a:effectLst/>
        </p:spPr>
        <p:txBody>
          <a:bodyPr wrap="square">
            <a:spAutoFit/>
          </a:bodyPr>
          <a:lstStyle/>
          <a:p>
            <a:pPr>
              <a:defRPr/>
            </a:pPr>
            <a:r>
              <a:rPr lang="en-US" sz="1000" dirty="0" smtClean="0">
                <a:solidFill>
                  <a:srgbClr val="FFFFCC"/>
                </a:solidFill>
              </a:rPr>
              <a:t>Suomi-NPP VIIRS</a:t>
            </a:r>
          </a:p>
          <a:p>
            <a:pPr>
              <a:defRPr/>
            </a:pPr>
            <a:r>
              <a:rPr lang="en-US" sz="1000" dirty="0" smtClean="0">
                <a:solidFill>
                  <a:srgbClr val="FFFFCC"/>
                </a:solidFill>
              </a:rPr>
              <a:t>19:35 UTC </a:t>
            </a:r>
            <a:br>
              <a:rPr lang="en-US" sz="1000" dirty="0" smtClean="0">
                <a:solidFill>
                  <a:srgbClr val="FFFFCC"/>
                </a:solidFill>
              </a:rPr>
            </a:br>
            <a:endParaRPr lang="en-US" sz="1000" dirty="0" smtClean="0">
              <a:solidFill>
                <a:srgbClr val="FFFFCC"/>
              </a:solidFill>
            </a:endParaRPr>
          </a:p>
          <a:p>
            <a:pPr>
              <a:defRPr/>
            </a:pPr>
            <a:r>
              <a:rPr lang="en-US" sz="1000" dirty="0" smtClean="0">
                <a:solidFill>
                  <a:srgbClr val="FFFFCC"/>
                </a:solidFill>
              </a:rPr>
              <a:t>DNB image </a:t>
            </a:r>
            <a:endParaRPr lang="cs-CZ" sz="1000" dirty="0">
              <a:solidFill>
                <a:srgbClr val="FFFFCC"/>
              </a:solidFill>
            </a:endParaRPr>
          </a:p>
        </p:txBody>
      </p:sp>
      <p:sp>
        <p:nvSpPr>
          <p:cNvPr id="8"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10"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Concentric </a:t>
            </a:r>
            <a:r>
              <a:rPr lang="en-US" sz="1200" b="1" dirty="0" smtClean="0">
                <a:solidFill>
                  <a:srgbClr val="FF3300"/>
                </a:solidFill>
                <a:effectLst>
                  <a:outerShdw blurRad="38100" dist="38100" dir="2700000" algn="tl">
                    <a:srgbClr val="C0C0C0"/>
                  </a:outerShdw>
                </a:effectLst>
              </a:rPr>
              <a:t>gravity waves in nightglow above Bangladesh, 27 April 2014 </a:t>
            </a:r>
            <a:endParaRPr lang="cs-CZ" sz="1200" b="1" dirty="0">
              <a:solidFill>
                <a:srgbClr val="FF3300"/>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7" name="Text Box 5"/>
          <p:cNvSpPr txBox="1">
            <a:spLocks noChangeArrowheads="1"/>
          </p:cNvSpPr>
          <p:nvPr/>
        </p:nvSpPr>
        <p:spPr bwMode="auto">
          <a:xfrm>
            <a:off x="214282" y="771550"/>
            <a:ext cx="1763688" cy="861774"/>
          </a:xfrm>
          <a:prstGeom prst="rect">
            <a:avLst/>
          </a:prstGeom>
          <a:noFill/>
          <a:ln w="9525">
            <a:noFill/>
            <a:miter lim="800000"/>
            <a:headEnd/>
            <a:tailEnd/>
          </a:ln>
          <a:effectLst/>
        </p:spPr>
        <p:txBody>
          <a:bodyPr wrap="square">
            <a:spAutoFit/>
          </a:bodyPr>
          <a:lstStyle/>
          <a:p>
            <a:pPr>
              <a:defRPr/>
            </a:pPr>
            <a:r>
              <a:rPr lang="en-US" sz="1000" dirty="0" smtClean="0">
                <a:solidFill>
                  <a:srgbClr val="FFFFCC"/>
                </a:solidFill>
              </a:rPr>
              <a:t>Suomi-NPP VIIRS</a:t>
            </a:r>
          </a:p>
          <a:p>
            <a:pPr>
              <a:defRPr/>
            </a:pPr>
            <a:r>
              <a:rPr lang="en-US" sz="1000" dirty="0" smtClean="0">
                <a:solidFill>
                  <a:srgbClr val="FFFFCC"/>
                </a:solidFill>
              </a:rPr>
              <a:t>19:35 UTC</a:t>
            </a:r>
          </a:p>
          <a:p>
            <a:pPr>
              <a:defRPr/>
            </a:pPr>
            <a:endParaRPr lang="en-US" sz="1000" dirty="0" smtClean="0">
              <a:solidFill>
                <a:srgbClr val="FFFFCC"/>
              </a:solidFill>
            </a:endParaRPr>
          </a:p>
          <a:p>
            <a:pPr>
              <a:defRPr/>
            </a:pPr>
            <a:r>
              <a:rPr lang="en-US" sz="1000" dirty="0" smtClean="0">
                <a:solidFill>
                  <a:srgbClr val="FFFFCC"/>
                </a:solidFill>
              </a:rPr>
              <a:t>M15 (IR 10.7 µm)</a:t>
            </a:r>
          </a:p>
          <a:p>
            <a:pPr>
              <a:defRPr/>
            </a:pPr>
            <a:r>
              <a:rPr lang="en-US" sz="1000" dirty="0" smtClean="0">
                <a:solidFill>
                  <a:srgbClr val="FFFFCC"/>
                </a:solidFill>
              </a:rPr>
              <a:t>BT 200 – 240 K</a:t>
            </a:r>
            <a:endParaRPr lang="cs-CZ" sz="1000" dirty="0">
              <a:solidFill>
                <a:srgbClr val="FFFFCC"/>
              </a:solidFill>
            </a:endParaRPr>
          </a:p>
        </p:txBody>
      </p:sp>
      <p:pic>
        <p:nvPicPr>
          <p:cNvPr id="9" name="Picture 2" descr="O:\VIIRS-DNB airglow\20140427 Cb-gen airglow Tibet   pro PPT\M15-BT-200-240K.png"/>
          <p:cNvPicPr>
            <a:picLocks noChangeAspect="1" noChangeArrowheads="1"/>
          </p:cNvPicPr>
          <p:nvPr/>
        </p:nvPicPr>
        <p:blipFill>
          <a:blip r:embed="rId4" cstate="print"/>
          <a:srcRect/>
          <a:stretch>
            <a:fillRect/>
          </a:stretch>
        </p:blipFill>
        <p:spPr bwMode="auto">
          <a:xfrm>
            <a:off x="1908000" y="504000"/>
            <a:ext cx="5104436" cy="4392000"/>
          </a:xfrm>
          <a:prstGeom prst="rect">
            <a:avLst/>
          </a:prstGeom>
          <a:noFill/>
          <a:ln w="0">
            <a:solidFill>
              <a:schemeClr val="bg1">
                <a:lumMod val="50000"/>
              </a:schemeClr>
            </a:solidFill>
          </a:ln>
        </p:spPr>
      </p:pic>
      <p:pic>
        <p:nvPicPr>
          <p:cNvPr id="10" name="Picture 4" descr="O:\!!! support files\BT- BTD color scales\BT-bluered-and-BTD-rainbow-scales_222x17_150dpi\BT_blue-red-scale_222x17_vert-bars.png"/>
          <p:cNvPicPr>
            <a:picLocks noChangeAspect="1" noChangeArrowheads="1"/>
          </p:cNvPicPr>
          <p:nvPr/>
        </p:nvPicPr>
        <p:blipFill>
          <a:blip r:embed="rId5" cstate="print"/>
          <a:srcRect/>
          <a:stretch>
            <a:fillRect/>
          </a:stretch>
        </p:blipFill>
        <p:spPr bwMode="auto">
          <a:xfrm>
            <a:off x="1979712" y="4731990"/>
            <a:ext cx="1620000" cy="124051"/>
          </a:xfrm>
          <a:prstGeom prst="rect">
            <a:avLst/>
          </a:prstGeom>
          <a:noFill/>
        </p:spPr>
      </p:pic>
      <p:sp>
        <p:nvSpPr>
          <p:cNvPr id="11"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8"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Concentric </a:t>
            </a:r>
            <a:r>
              <a:rPr lang="en-US" sz="1200" b="1" dirty="0" smtClean="0">
                <a:solidFill>
                  <a:srgbClr val="FF3300"/>
                </a:solidFill>
                <a:effectLst>
                  <a:outerShdw blurRad="38100" dist="38100" dir="2700000" algn="tl">
                    <a:srgbClr val="C0C0C0"/>
                  </a:outerShdw>
                </a:effectLst>
              </a:rPr>
              <a:t>gravity waves in nightglow above Bangladesh, 27 April 2014 </a:t>
            </a:r>
            <a:endParaRPr lang="cs-CZ" sz="1200" b="1" dirty="0">
              <a:solidFill>
                <a:srgbClr val="FF3300"/>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5" name="Picture 2" descr="O:\VIIRS-DNB airglow\20140427 Cb-gen airglow Tibet   pro PPT\night-MF.png"/>
          <p:cNvPicPr>
            <a:picLocks noChangeAspect="1" noChangeArrowheads="1"/>
          </p:cNvPicPr>
          <p:nvPr/>
        </p:nvPicPr>
        <p:blipFill>
          <a:blip r:embed="rId4" cstate="print"/>
          <a:srcRect/>
          <a:stretch>
            <a:fillRect/>
          </a:stretch>
        </p:blipFill>
        <p:spPr bwMode="auto">
          <a:xfrm>
            <a:off x="1908000" y="504000"/>
            <a:ext cx="5104437" cy="4392000"/>
          </a:xfrm>
          <a:prstGeom prst="rect">
            <a:avLst/>
          </a:prstGeom>
          <a:noFill/>
          <a:ln w="0">
            <a:solidFill>
              <a:schemeClr val="bg1">
                <a:lumMod val="50000"/>
              </a:schemeClr>
            </a:solidFill>
          </a:ln>
        </p:spPr>
      </p:pic>
      <p:sp>
        <p:nvSpPr>
          <p:cNvPr id="7" name="Text Box 5"/>
          <p:cNvSpPr txBox="1">
            <a:spLocks noChangeArrowheads="1"/>
          </p:cNvSpPr>
          <p:nvPr/>
        </p:nvSpPr>
        <p:spPr bwMode="auto">
          <a:xfrm>
            <a:off x="214282" y="771550"/>
            <a:ext cx="1763688" cy="1015663"/>
          </a:xfrm>
          <a:prstGeom prst="rect">
            <a:avLst/>
          </a:prstGeom>
          <a:noFill/>
          <a:ln w="9525">
            <a:noFill/>
            <a:miter lim="800000"/>
            <a:headEnd/>
            <a:tailEnd/>
          </a:ln>
          <a:effectLst/>
        </p:spPr>
        <p:txBody>
          <a:bodyPr wrap="square">
            <a:spAutoFit/>
          </a:bodyPr>
          <a:lstStyle/>
          <a:p>
            <a:pPr>
              <a:defRPr/>
            </a:pPr>
            <a:r>
              <a:rPr lang="en-US" sz="1000" dirty="0" smtClean="0">
                <a:solidFill>
                  <a:srgbClr val="FFFFCC"/>
                </a:solidFill>
              </a:rPr>
              <a:t>Suomi-NPP VIIRS</a:t>
            </a:r>
          </a:p>
          <a:p>
            <a:pPr>
              <a:defRPr/>
            </a:pPr>
            <a:r>
              <a:rPr lang="en-US" sz="1000" dirty="0" smtClean="0">
                <a:solidFill>
                  <a:srgbClr val="FFFFCC"/>
                </a:solidFill>
              </a:rPr>
              <a:t>16:35 UTC</a:t>
            </a:r>
          </a:p>
          <a:p>
            <a:pPr>
              <a:defRPr/>
            </a:pPr>
            <a:endParaRPr lang="en-US" sz="1000" dirty="0" smtClean="0">
              <a:solidFill>
                <a:srgbClr val="FFFFCC"/>
              </a:solidFill>
            </a:endParaRPr>
          </a:p>
          <a:p>
            <a:pPr>
              <a:defRPr/>
            </a:pPr>
            <a:r>
              <a:rPr lang="en-US" sz="1000" dirty="0" smtClean="0">
                <a:solidFill>
                  <a:srgbClr val="FFFFCC"/>
                </a:solidFill>
              </a:rPr>
              <a:t>M12, M15 &amp; M16 </a:t>
            </a:r>
            <a:br>
              <a:rPr lang="en-US" sz="1000" dirty="0" smtClean="0">
                <a:solidFill>
                  <a:srgbClr val="FFFFCC"/>
                </a:solidFill>
              </a:rPr>
            </a:br>
            <a:r>
              <a:rPr lang="en-US" sz="1000" dirty="0" smtClean="0">
                <a:solidFill>
                  <a:srgbClr val="FFFFCC"/>
                </a:solidFill>
              </a:rPr>
              <a:t>night microphysical</a:t>
            </a:r>
          </a:p>
          <a:p>
            <a:pPr>
              <a:defRPr/>
            </a:pPr>
            <a:r>
              <a:rPr lang="en-US" sz="1000" dirty="0" smtClean="0">
                <a:solidFill>
                  <a:srgbClr val="FFFFCC"/>
                </a:solidFill>
              </a:rPr>
              <a:t>RGB product</a:t>
            </a:r>
            <a:endParaRPr lang="cs-CZ" sz="1000" dirty="0">
              <a:solidFill>
                <a:srgbClr val="FFFFCC"/>
              </a:solidFill>
            </a:endParaRPr>
          </a:p>
        </p:txBody>
      </p:sp>
      <p:sp>
        <p:nvSpPr>
          <p:cNvPr id="8" name="TextovéPole 7"/>
          <p:cNvSpPr txBox="1"/>
          <p:nvPr/>
        </p:nvSpPr>
        <p:spPr>
          <a:xfrm>
            <a:off x="7236297" y="2618784"/>
            <a:ext cx="1656183" cy="2185214"/>
          </a:xfrm>
          <a:prstGeom prst="rect">
            <a:avLst/>
          </a:prstGeom>
          <a:noFill/>
        </p:spPr>
        <p:txBody>
          <a:bodyPr wrap="square" rtlCol="0">
            <a:spAutoFit/>
          </a:bodyPr>
          <a:lstStyle/>
          <a:p>
            <a:pPr algn="just"/>
            <a:r>
              <a:rPr lang="en-US" sz="800" dirty="0" smtClean="0">
                <a:solidFill>
                  <a:srgbClr val="FFFFCC"/>
                </a:solidFill>
                <a:latin typeface="Verdana" pitchFamily="34" charset="0"/>
              </a:rPr>
              <a:t>Advantage of using similar RGB products as compared to single IR band images: </a:t>
            </a:r>
          </a:p>
          <a:p>
            <a:endParaRPr lang="en-US" sz="800" dirty="0" smtClean="0">
              <a:solidFill>
                <a:srgbClr val="FFFFCC"/>
              </a:solidFill>
              <a:latin typeface="Verdana" pitchFamily="34" charset="0"/>
            </a:endParaRPr>
          </a:p>
          <a:p>
            <a:pPr marL="182563" indent="-182563">
              <a:buFont typeface="Wingdings" pitchFamily="2" charset="2"/>
              <a:buChar char="Ø"/>
            </a:pPr>
            <a:r>
              <a:rPr lang="en-US" sz="800" dirty="0" smtClean="0">
                <a:solidFill>
                  <a:srgbClr val="FFFFCC"/>
                </a:solidFill>
                <a:latin typeface="Verdana" pitchFamily="34" charset="0"/>
              </a:rPr>
              <a:t>easier detection of low clouds above cold ground</a:t>
            </a:r>
          </a:p>
          <a:p>
            <a:pPr marL="182563" indent="-182563">
              <a:buFont typeface="Wingdings" pitchFamily="2" charset="2"/>
              <a:buChar char="Ø"/>
            </a:pPr>
            <a:endParaRPr lang="en-US" sz="800" dirty="0" smtClean="0">
              <a:solidFill>
                <a:srgbClr val="FFFFCC"/>
              </a:solidFill>
              <a:latin typeface="Verdana" pitchFamily="34" charset="0"/>
            </a:endParaRPr>
          </a:p>
          <a:p>
            <a:pPr marL="182563" indent="-182563">
              <a:buFont typeface="Wingdings" pitchFamily="2" charset="2"/>
              <a:buChar char="Ø"/>
            </a:pPr>
            <a:r>
              <a:rPr lang="en-US" sz="800" dirty="0" smtClean="0">
                <a:solidFill>
                  <a:srgbClr val="FFFFCC"/>
                </a:solidFill>
                <a:latin typeface="Verdana" pitchFamily="34" charset="0"/>
              </a:rPr>
              <a:t>easier detection of thin transparent cirrus</a:t>
            </a:r>
          </a:p>
          <a:p>
            <a:pPr marL="182563" indent="-182563">
              <a:buFont typeface="Wingdings" pitchFamily="2" charset="2"/>
              <a:buChar char="Ø"/>
            </a:pPr>
            <a:endParaRPr lang="en-US" sz="800" dirty="0" smtClean="0">
              <a:solidFill>
                <a:srgbClr val="FFFFCC"/>
              </a:solidFill>
              <a:latin typeface="Verdana" pitchFamily="34" charset="0"/>
            </a:endParaRPr>
          </a:p>
          <a:p>
            <a:pPr marL="182563" indent="-182563">
              <a:buFont typeface="Wingdings" pitchFamily="2" charset="2"/>
              <a:buChar char="Ø"/>
            </a:pPr>
            <a:r>
              <a:rPr lang="en-US" sz="800" dirty="0" smtClean="0">
                <a:solidFill>
                  <a:srgbClr val="FFFFCC"/>
                </a:solidFill>
                <a:latin typeface="Verdana" pitchFamily="34" charset="0"/>
              </a:rPr>
              <a:t>basic cloud microphysics interpretation</a:t>
            </a:r>
          </a:p>
          <a:p>
            <a:pPr marL="182563" indent="-182563">
              <a:buFont typeface="Wingdings" pitchFamily="2" charset="2"/>
              <a:buChar char="Ø"/>
            </a:pPr>
            <a:endParaRPr lang="en-US" sz="800" dirty="0" smtClean="0">
              <a:solidFill>
                <a:srgbClr val="FFFFCC"/>
              </a:solidFill>
              <a:latin typeface="Verdana" pitchFamily="34" charset="0"/>
            </a:endParaRPr>
          </a:p>
          <a:p>
            <a:pPr marL="182563" indent="-182563">
              <a:buFont typeface="Wingdings" pitchFamily="2" charset="2"/>
              <a:buChar char="Ø"/>
            </a:pPr>
            <a:r>
              <a:rPr lang="en-US" sz="800" dirty="0" smtClean="0">
                <a:solidFill>
                  <a:srgbClr val="FFFFCC"/>
                </a:solidFill>
                <a:latin typeface="Verdana" pitchFamily="34" charset="0"/>
              </a:rPr>
              <a:t>detection of dust storms in deserts and other arid areas</a:t>
            </a:r>
          </a:p>
        </p:txBody>
      </p:sp>
      <p:sp>
        <p:nvSpPr>
          <p:cNvPr id="9"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11"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Concentric </a:t>
            </a:r>
            <a:r>
              <a:rPr lang="en-US" sz="1200" b="1" dirty="0" smtClean="0">
                <a:solidFill>
                  <a:srgbClr val="FF3300"/>
                </a:solidFill>
                <a:effectLst>
                  <a:outerShdw blurRad="38100" dist="38100" dir="2700000" algn="tl">
                    <a:srgbClr val="C0C0C0"/>
                  </a:outerShdw>
                </a:effectLst>
              </a:rPr>
              <a:t>gravity waves in nightglow above Bangladesh, 27 April 2014 </a:t>
            </a:r>
            <a:endParaRPr lang="cs-CZ" sz="1200" b="1" dirty="0">
              <a:solidFill>
                <a:srgbClr val="FF3300"/>
              </a:solidFill>
              <a:effectLst>
                <a:outerShdw blurRad="38100" dist="38100" dir="2700000" algn="tl">
                  <a:srgbClr val="C0C0C0"/>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5" name="Text Box 5"/>
          <p:cNvSpPr txBox="1">
            <a:spLocks noChangeArrowheads="1"/>
          </p:cNvSpPr>
          <p:nvPr/>
        </p:nvSpPr>
        <p:spPr bwMode="auto">
          <a:xfrm>
            <a:off x="35262" y="149900"/>
            <a:ext cx="9145250"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latin typeface="Verdana" pitchFamily="34" charset="0"/>
              </a:rPr>
              <a:t>Nighttime DNB imagery @ NASA EOSDIS Worldview – </a:t>
            </a:r>
            <a:r>
              <a:rPr lang="en-US" sz="1050" b="1" dirty="0" smtClean="0">
                <a:solidFill>
                  <a:srgbClr val="FF3300"/>
                </a:solidFill>
                <a:effectLst>
                  <a:outerShdw blurRad="38100" dist="38100" dir="2700000" algn="tl">
                    <a:srgbClr val="C0C0C0"/>
                  </a:outerShdw>
                </a:effectLst>
                <a:latin typeface="Verdana" pitchFamily="34" charset="0"/>
              </a:rPr>
              <a:t>from global scale to details of various local phenomena</a:t>
            </a:r>
            <a:endParaRPr lang="cs-CZ" sz="1050" b="1" dirty="0">
              <a:solidFill>
                <a:srgbClr val="FF3300"/>
              </a:solidFill>
              <a:effectLst>
                <a:outerShdw blurRad="38100" dist="38100" dir="2700000" algn="tl">
                  <a:srgbClr val="C0C0C0"/>
                </a:outerShdw>
              </a:effectLst>
              <a:latin typeface="Verdana" pitchFamily="34" charset="0"/>
            </a:endParaRPr>
          </a:p>
        </p:txBody>
      </p:sp>
      <p:pic>
        <p:nvPicPr>
          <p:cNvPr id="1026" name="Picture 2" descr="M:\[2] prednasky\!!! konference, workshopy a seminare !!!\2017b - ECSS2017 Pula\Worldview_20170325_airglow-global.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contrast="-30000"/>
                    </a14:imgEffect>
                  </a14:imgLayer>
                </a14:imgProps>
              </a:ext>
              <a:ext uri="{28A0092B-C50C-407E-A947-70E740481C1C}">
                <a14:useLocalDpi xmlns:a14="http://schemas.microsoft.com/office/drawing/2010/main" xmlns="" val="0"/>
              </a:ext>
            </a:extLst>
          </a:blip>
          <a:srcRect/>
          <a:stretch>
            <a:fillRect/>
          </a:stretch>
        </p:blipFill>
        <p:spPr bwMode="auto">
          <a:xfrm>
            <a:off x="72000" y="540000"/>
            <a:ext cx="6025265" cy="3600000"/>
          </a:xfrm>
          <a:prstGeom prst="rect">
            <a:avLst/>
          </a:prstGeom>
          <a:noFill/>
          <a:ln w="0">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6" name="TextovéPole 5"/>
          <p:cNvSpPr txBox="1"/>
          <p:nvPr/>
        </p:nvSpPr>
        <p:spPr>
          <a:xfrm>
            <a:off x="2843808" y="4286262"/>
            <a:ext cx="3780201" cy="492443"/>
          </a:xfrm>
          <a:prstGeom prst="rect">
            <a:avLst/>
          </a:prstGeom>
          <a:noFill/>
        </p:spPr>
        <p:txBody>
          <a:bodyPr wrap="none" rtlCol="0">
            <a:spAutoFit/>
          </a:bodyPr>
          <a:lstStyle/>
          <a:p>
            <a:pPr algn="ctr"/>
            <a:r>
              <a:rPr lang="en-US" sz="1100" dirty="0" smtClean="0">
                <a:solidFill>
                  <a:srgbClr val="FFFFCC"/>
                </a:solidFill>
                <a:latin typeface="Verdana" pitchFamily="34" charset="0"/>
              </a:rPr>
              <a:t>NASA Worldview:  </a:t>
            </a:r>
            <a:r>
              <a:rPr lang="en-US" sz="1100" i="1" dirty="0" smtClean="0">
                <a:latin typeface="Verdana" pitchFamily="34" charset="0"/>
                <a:hlinkClick r:id="rId6"/>
              </a:rPr>
              <a:t>worldview.earthdata.nasa.gov/</a:t>
            </a:r>
            <a:r>
              <a:rPr lang="en-US" sz="1100" dirty="0" smtClean="0">
                <a:latin typeface="Verdana" pitchFamily="34" charset="0"/>
              </a:rPr>
              <a:t> </a:t>
            </a:r>
          </a:p>
          <a:p>
            <a:pPr algn="ctr"/>
            <a:endParaRPr lang="en-US" sz="500" dirty="0">
              <a:latin typeface="Verdana" pitchFamily="34" charset="0"/>
            </a:endParaRPr>
          </a:p>
          <a:p>
            <a:pPr algn="ctr"/>
            <a:r>
              <a:rPr lang="en-US" sz="1000" dirty="0" smtClean="0">
                <a:solidFill>
                  <a:srgbClr val="FF0000"/>
                </a:solidFill>
                <a:latin typeface="Verdana" pitchFamily="34" charset="0"/>
              </a:rPr>
              <a:t>(DNB images available here since 30 November 2016)</a:t>
            </a:r>
            <a:endParaRPr lang="cs-CZ" sz="1000" dirty="0" smtClean="0">
              <a:solidFill>
                <a:srgbClr val="FF0000"/>
              </a:solidFill>
              <a:latin typeface="Verdana" pitchFamily="34" charset="0"/>
            </a:endParaRPr>
          </a:p>
        </p:txBody>
      </p:sp>
      <p:pic>
        <p:nvPicPr>
          <p:cNvPr id="2" name="Picture 2" descr="E:\!!!  VIIRS-DNB airglow (verze 24.10.2019)\!!! Cb gen. CGW\__ cases 2019\20191004 (day 277)  Středomoří - v DNB výrazné (!!!)  v AIRS nic\NASA-EOSDIS-Worldview_PrtScr.pn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6156000" y="540000"/>
            <a:ext cx="2880730" cy="3600000"/>
          </a:xfrm>
          <a:prstGeom prst="rect">
            <a:avLst/>
          </a:prstGeom>
          <a:noFill/>
          <a:ln w="0">
            <a:solidFill>
              <a:schemeClr val="bg1">
                <a:lumMod val="50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38019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2" name="TextovéPole 1"/>
          <p:cNvSpPr txBox="1"/>
          <p:nvPr/>
        </p:nvSpPr>
        <p:spPr>
          <a:xfrm>
            <a:off x="500034" y="943639"/>
            <a:ext cx="7929618" cy="2985433"/>
          </a:xfrm>
          <a:prstGeom prst="rect">
            <a:avLst/>
          </a:prstGeom>
          <a:noFill/>
        </p:spPr>
        <p:txBody>
          <a:bodyPr wrap="square" rtlCol="0">
            <a:spAutoFit/>
          </a:bodyPr>
          <a:lstStyle/>
          <a:p>
            <a:pPr algn="just"/>
            <a:r>
              <a:rPr lang="en-US" sz="1200" dirty="0" smtClean="0">
                <a:solidFill>
                  <a:srgbClr val="FFFFCC"/>
                </a:solidFill>
                <a:latin typeface="Verdana" pitchFamily="34" charset="0"/>
              </a:rPr>
              <a:t>Big diversity of concentric gravity waves observed in nightglow,  generated by convective storms:</a:t>
            </a:r>
          </a:p>
          <a:p>
            <a:pPr algn="just"/>
            <a:endParaRPr lang="en-US" sz="1100" dirty="0">
              <a:solidFill>
                <a:srgbClr val="FFFFCC"/>
              </a:solidFill>
              <a:latin typeface="Verdana" pitchFamily="34" charset="0"/>
            </a:endParaRPr>
          </a:p>
          <a:p>
            <a:pPr algn="just"/>
            <a:endParaRPr lang="en-US" sz="1100" dirty="0" smtClean="0">
              <a:solidFill>
                <a:srgbClr val="FFFFCC"/>
              </a:solidFill>
              <a:latin typeface="Verdana" pitchFamily="34" charset="0"/>
            </a:endParaRPr>
          </a:p>
          <a:p>
            <a:pPr marL="361950" indent="-180975" algn="just">
              <a:buFont typeface="Wingdings" panose="05000000000000000000" pitchFamily="2" charset="2"/>
              <a:buChar char="Ø"/>
            </a:pPr>
            <a:r>
              <a:rPr lang="cs-CZ" sz="1100" dirty="0" smtClean="0">
                <a:solidFill>
                  <a:srgbClr val="FFFFCC"/>
                </a:solidFill>
                <a:latin typeface="Verdana" pitchFamily="34" charset="0"/>
              </a:rPr>
              <a:t>y</a:t>
            </a:r>
            <a:r>
              <a:rPr lang="en-US" sz="1100" smtClean="0">
                <a:solidFill>
                  <a:srgbClr val="FFFFCC"/>
                </a:solidFill>
                <a:latin typeface="Verdana" pitchFamily="34" charset="0"/>
              </a:rPr>
              <a:t>oung </a:t>
            </a:r>
            <a:r>
              <a:rPr lang="en-US" sz="1100" dirty="0" smtClean="0">
                <a:solidFill>
                  <a:srgbClr val="FFFFCC"/>
                </a:solidFill>
                <a:latin typeface="Verdana" pitchFamily="34" charset="0"/>
              </a:rPr>
              <a:t>(fresh) CGWs … typically closed patterns (full </a:t>
            </a:r>
            <a:r>
              <a:rPr lang="cs-CZ" sz="1100" dirty="0" smtClean="0">
                <a:solidFill>
                  <a:srgbClr val="FFFFCC"/>
                </a:solidFill>
                <a:latin typeface="Verdana" pitchFamily="34" charset="0"/>
              </a:rPr>
              <a:t>„</a:t>
            </a:r>
            <a:r>
              <a:rPr lang="en-US" sz="1100" dirty="0" smtClean="0">
                <a:solidFill>
                  <a:srgbClr val="FFFFCC"/>
                </a:solidFill>
                <a:latin typeface="Verdana" pitchFamily="34" charset="0"/>
              </a:rPr>
              <a:t>circle”), with well-defined individual waves, smaller horizontal extent, located above still </a:t>
            </a:r>
            <a:r>
              <a:rPr lang="en-US" sz="1100" smtClean="0">
                <a:solidFill>
                  <a:srgbClr val="FFFFCC"/>
                </a:solidFill>
                <a:latin typeface="Verdana" pitchFamily="34" charset="0"/>
              </a:rPr>
              <a:t>active storm;</a:t>
            </a:r>
            <a:endParaRPr lang="en-US" sz="1100" dirty="0" smtClean="0">
              <a:solidFill>
                <a:srgbClr val="FFFFCC"/>
              </a:solidFill>
              <a:latin typeface="Verdana" pitchFamily="34" charset="0"/>
            </a:endParaRPr>
          </a:p>
          <a:p>
            <a:pPr marL="361950" indent="-180975" algn="just">
              <a:buFont typeface="Wingdings" panose="05000000000000000000" pitchFamily="2" charset="2"/>
              <a:buChar char="Ø"/>
            </a:pPr>
            <a:endParaRPr lang="en-US" sz="1100" dirty="0">
              <a:solidFill>
                <a:srgbClr val="FFFFCC"/>
              </a:solidFill>
              <a:latin typeface="Verdana" pitchFamily="34" charset="0"/>
            </a:endParaRPr>
          </a:p>
          <a:p>
            <a:pPr marL="361950" indent="-180975" algn="just">
              <a:buFont typeface="Wingdings" panose="05000000000000000000" pitchFamily="2" charset="2"/>
              <a:buChar char="Ø"/>
            </a:pPr>
            <a:r>
              <a:rPr lang="en-US" sz="1100" dirty="0" smtClean="0">
                <a:solidFill>
                  <a:srgbClr val="FFFFCC"/>
                </a:solidFill>
                <a:latin typeface="Verdana" pitchFamily="34" charset="0"/>
              </a:rPr>
              <a:t>m</a:t>
            </a:r>
            <a:r>
              <a:rPr lang="en-US" sz="1100" smtClean="0">
                <a:solidFill>
                  <a:srgbClr val="FFFFCC"/>
                </a:solidFill>
                <a:latin typeface="Verdana" pitchFamily="34" charset="0"/>
              </a:rPr>
              <a:t>ature </a:t>
            </a:r>
            <a:r>
              <a:rPr lang="en-US" sz="1100" dirty="0" smtClean="0">
                <a:solidFill>
                  <a:srgbClr val="FFFFCC"/>
                </a:solidFill>
                <a:latin typeface="Verdana" pitchFamily="34" charset="0"/>
              </a:rPr>
              <a:t>CGW … larger horizontal extent (up to ~ 2000 – 3000 km from the </a:t>
            </a:r>
            <a:r>
              <a:rPr lang="cs-CZ" sz="1100" dirty="0" smtClean="0">
                <a:solidFill>
                  <a:srgbClr val="FFFFCC"/>
                </a:solidFill>
                <a:latin typeface="Verdana" pitchFamily="34" charset="0"/>
              </a:rPr>
              <a:t>„</a:t>
            </a:r>
            <a:r>
              <a:rPr lang="en-US" sz="1100" dirty="0" smtClean="0">
                <a:solidFill>
                  <a:srgbClr val="FFFFCC"/>
                </a:solidFill>
                <a:latin typeface="Verdana" pitchFamily="34" charset="0"/>
              </a:rPr>
              <a:t>parent” storm), waves closer to their source storm still well defined, while the older (?), more distant waves are beginning to fade out, mostly lower frequency, </a:t>
            </a:r>
            <a:r>
              <a:rPr lang="en-US" sz="1100" smtClean="0">
                <a:solidFill>
                  <a:srgbClr val="FFFFCC"/>
                </a:solidFill>
                <a:latin typeface="Verdana" pitchFamily="34" charset="0"/>
              </a:rPr>
              <a:t>diffuse appearance;</a:t>
            </a:r>
            <a:endParaRPr lang="en-US" sz="1100" dirty="0" smtClean="0">
              <a:solidFill>
                <a:srgbClr val="FFFFCC"/>
              </a:solidFill>
              <a:latin typeface="Verdana" pitchFamily="34" charset="0"/>
            </a:endParaRPr>
          </a:p>
          <a:p>
            <a:pPr marL="361950" indent="-180975" algn="just">
              <a:buFont typeface="Wingdings" panose="05000000000000000000" pitchFamily="2" charset="2"/>
              <a:buChar char="Ø"/>
            </a:pPr>
            <a:endParaRPr lang="en-US" sz="1100" dirty="0">
              <a:solidFill>
                <a:srgbClr val="FFFFCC"/>
              </a:solidFill>
              <a:latin typeface="Verdana" pitchFamily="34" charset="0"/>
            </a:endParaRPr>
          </a:p>
          <a:p>
            <a:pPr marL="361950" indent="-180975" algn="just">
              <a:buFont typeface="Wingdings" panose="05000000000000000000" pitchFamily="2" charset="2"/>
              <a:buChar char="Ø"/>
            </a:pPr>
            <a:r>
              <a:rPr lang="en-US" sz="1100" smtClean="0">
                <a:solidFill>
                  <a:srgbClr val="FFFFCC"/>
                </a:solidFill>
                <a:latin typeface="Verdana" pitchFamily="34" charset="0"/>
              </a:rPr>
              <a:t>old</a:t>
            </a:r>
            <a:r>
              <a:rPr lang="en-US" sz="1100" dirty="0" smtClean="0">
                <a:solidFill>
                  <a:srgbClr val="FFFFCC"/>
                </a:solidFill>
                <a:latin typeface="Verdana" pitchFamily="34" charset="0"/>
              </a:rPr>
              <a:t>, dissipating waves – usually their parent storm already gone, without any well-defined CGW near the dissipating storm or its remains, </a:t>
            </a:r>
            <a:r>
              <a:rPr lang="en-US" sz="1100" smtClean="0">
                <a:solidFill>
                  <a:srgbClr val="FFFFCC"/>
                </a:solidFill>
                <a:latin typeface="Verdana" pitchFamily="34" charset="0"/>
              </a:rPr>
              <a:t>diffuse appearance; </a:t>
            </a:r>
            <a:endParaRPr lang="en-US" sz="1100" dirty="0" smtClean="0">
              <a:solidFill>
                <a:srgbClr val="FFFFCC"/>
              </a:solidFill>
              <a:latin typeface="Verdana" pitchFamily="34" charset="0"/>
            </a:endParaRPr>
          </a:p>
          <a:p>
            <a:pPr marL="361950" indent="-180975" algn="just">
              <a:buFont typeface="Wingdings" panose="05000000000000000000" pitchFamily="2" charset="2"/>
              <a:buChar char="Ø"/>
            </a:pPr>
            <a:endParaRPr lang="en-US" sz="1100" dirty="0">
              <a:solidFill>
                <a:srgbClr val="FFFFCC"/>
              </a:solidFill>
              <a:latin typeface="Verdana" pitchFamily="34" charset="0"/>
            </a:endParaRPr>
          </a:p>
          <a:p>
            <a:pPr marL="361950" indent="-180975" algn="just">
              <a:buFont typeface="Wingdings" panose="05000000000000000000" pitchFamily="2" charset="2"/>
              <a:buChar char="Ø"/>
            </a:pPr>
            <a:endParaRPr lang="en-US" sz="1100" dirty="0" smtClean="0">
              <a:solidFill>
                <a:srgbClr val="FFFFCC"/>
              </a:solidFill>
              <a:latin typeface="Verdana" pitchFamily="34" charset="0"/>
            </a:endParaRPr>
          </a:p>
          <a:p>
            <a:pPr marL="361950" indent="-180975" algn="just">
              <a:buFont typeface="Wingdings" panose="05000000000000000000" pitchFamily="2" charset="2"/>
              <a:buChar char="Ø"/>
            </a:pPr>
            <a:r>
              <a:rPr lang="en-US" sz="1100" dirty="0" smtClean="0">
                <a:solidFill>
                  <a:srgbClr val="FFFFCC"/>
                </a:solidFill>
                <a:latin typeface="Verdana" pitchFamily="34" charset="0"/>
              </a:rPr>
              <a:t>o</a:t>
            </a:r>
            <a:r>
              <a:rPr lang="en-US" sz="1100" smtClean="0">
                <a:solidFill>
                  <a:srgbClr val="FFFFCC"/>
                </a:solidFill>
                <a:latin typeface="Verdana" pitchFamily="34" charset="0"/>
              </a:rPr>
              <a:t>pen </a:t>
            </a:r>
            <a:r>
              <a:rPr lang="en-US" sz="1100" dirty="0" smtClean="0">
                <a:solidFill>
                  <a:srgbClr val="FFFFCC"/>
                </a:solidFill>
                <a:latin typeface="Verdana" pitchFamily="34" charset="0"/>
              </a:rPr>
              <a:t>versus closed patterns:  most of mature or old CGW spreading into </a:t>
            </a:r>
            <a:r>
              <a:rPr lang="en-US" sz="1100" smtClean="0">
                <a:solidFill>
                  <a:srgbClr val="FFFFCC"/>
                </a:solidFill>
                <a:latin typeface="Verdana" pitchFamily="34" charset="0"/>
              </a:rPr>
              <a:t>limited sectors only, </a:t>
            </a:r>
            <a:r>
              <a:rPr lang="en-US" sz="1100" dirty="0" smtClean="0">
                <a:solidFill>
                  <a:srgbClr val="FFFFCC"/>
                </a:solidFill>
                <a:latin typeface="Verdana" pitchFamily="34" charset="0"/>
              </a:rPr>
              <a:t>with no wave patterns at one of </a:t>
            </a:r>
            <a:r>
              <a:rPr lang="en-US" sz="1100" smtClean="0">
                <a:solidFill>
                  <a:srgbClr val="FFFFCC"/>
                </a:solidFill>
                <a:latin typeface="Verdana" pitchFamily="34" charset="0"/>
              </a:rPr>
              <a:t>its sides. </a:t>
            </a:r>
            <a:r>
              <a:rPr lang="en-US" sz="1100" dirty="0" smtClean="0">
                <a:solidFill>
                  <a:srgbClr val="FFFFCC"/>
                </a:solidFill>
                <a:latin typeface="Verdana" pitchFamily="34" charset="0"/>
              </a:rPr>
              <a:t>Typical e.g. for storms at African northern subtropics – typically missing waves at more distant southern sector of these (towards the equator).  </a:t>
            </a:r>
          </a:p>
        </p:txBody>
      </p:sp>
      <p:sp>
        <p:nvSpPr>
          <p:cNvPr id="6" name="Text Box 5"/>
          <p:cNvSpPr txBox="1">
            <a:spLocks noChangeArrowheads="1"/>
          </p:cNvSpPr>
          <p:nvPr/>
        </p:nvSpPr>
        <p:spPr bwMode="auto">
          <a:xfrm>
            <a:off x="142844" y="142858"/>
            <a:ext cx="8677628"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Appearance of concentric gravity waves in nightglow, as observed in DNB</a:t>
            </a:r>
            <a:endParaRPr lang="cs-CZ" sz="1200" b="1" dirty="0">
              <a:solidFill>
                <a:srgbClr val="FF3300"/>
              </a:solidFill>
              <a:effectLst>
                <a:outerShdw blurRad="38100" dist="38100" dir="2700000" algn="tl">
                  <a:srgbClr val="C0C0C0"/>
                </a:outerShdw>
              </a:effectLst>
            </a:endParaRPr>
          </a:p>
        </p:txBody>
      </p:sp>
    </p:spTree>
    <p:extLst>
      <p:ext uri="{BB962C8B-B14F-4D97-AF65-F5344CB8AC3E}">
        <p14:creationId xmlns:p14="http://schemas.microsoft.com/office/powerpoint/2010/main" xmlns="" val="19415176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2" name="Obdélník 1"/>
          <p:cNvSpPr/>
          <p:nvPr/>
        </p:nvSpPr>
        <p:spPr>
          <a:xfrm>
            <a:off x="799654" y="680902"/>
            <a:ext cx="7272808" cy="3831818"/>
          </a:xfrm>
          <a:prstGeom prst="rect">
            <a:avLst/>
          </a:prstGeom>
        </p:spPr>
        <p:txBody>
          <a:bodyPr wrap="square">
            <a:spAutoFit/>
          </a:bodyPr>
          <a:lstStyle/>
          <a:p>
            <a:pPr algn="just"/>
            <a:r>
              <a:rPr lang="en-US" sz="900">
                <a:solidFill>
                  <a:srgbClr val="FFFFCC"/>
                </a:solidFill>
              </a:rPr>
              <a:t>By the end of 1980’s, convective storms had been identified as the principal source of concentric </a:t>
            </a:r>
            <a:r>
              <a:rPr lang="en-US" sz="900" smtClean="0">
                <a:solidFill>
                  <a:srgbClr val="FFFFCC"/>
                </a:solidFill>
              </a:rPr>
              <a:t>gravity waves </a:t>
            </a:r>
            <a:r>
              <a:rPr lang="en-US" sz="900">
                <a:solidFill>
                  <a:srgbClr val="FFFFCC"/>
                </a:solidFill>
              </a:rPr>
              <a:t>(CGW), occasionally manifesting as modulations to atmospheric nightglow near the mesopause (at </a:t>
            </a:r>
            <a:r>
              <a:rPr lang="en-US" sz="900" smtClean="0">
                <a:solidFill>
                  <a:srgbClr val="FFFFCC"/>
                </a:solidFill>
              </a:rPr>
              <a:t>about 85-100km </a:t>
            </a:r>
            <a:r>
              <a:rPr lang="en-US" sz="900">
                <a:solidFill>
                  <a:srgbClr val="FFFFCC"/>
                </a:solidFill>
              </a:rPr>
              <a:t>levels). Since then, various methods of gravity wave detection in the upper stratosphere and </a:t>
            </a:r>
            <a:r>
              <a:rPr lang="en-US" sz="900" smtClean="0">
                <a:solidFill>
                  <a:srgbClr val="FFFFCC"/>
                </a:solidFill>
              </a:rPr>
              <a:t>mesosphere have </a:t>
            </a:r>
            <a:r>
              <a:rPr lang="en-US" sz="900">
                <a:solidFill>
                  <a:srgbClr val="FFFFCC"/>
                </a:solidFill>
              </a:rPr>
              <a:t>significantly evolved and improved, including satellite observations. Among the latter, nocturnal </a:t>
            </a:r>
            <a:r>
              <a:rPr lang="en-US" sz="900" smtClean="0">
                <a:solidFill>
                  <a:srgbClr val="FFFFCC"/>
                </a:solidFill>
              </a:rPr>
              <a:t>low-light observations </a:t>
            </a:r>
            <a:r>
              <a:rPr lang="en-US" sz="900">
                <a:solidFill>
                  <a:srgbClr val="FFFFCC"/>
                </a:solidFill>
              </a:rPr>
              <a:t>by Day/Night Band (DNB) of the Suomi-NPP and NOAA-20 (JPSS-1) satellites, and </a:t>
            </a:r>
            <a:r>
              <a:rPr lang="en-US" sz="900" smtClean="0">
                <a:solidFill>
                  <a:srgbClr val="FFFFCC"/>
                </a:solidFill>
              </a:rPr>
              <a:t>observations by </a:t>
            </a:r>
            <a:r>
              <a:rPr lang="en-US" sz="900">
                <a:solidFill>
                  <a:srgbClr val="FFFFCC"/>
                </a:solidFill>
              </a:rPr>
              <a:t>hyperspectral sounders such as AIRS (aboard Aqua satellite) and IASI (on Metop), have begun to </a:t>
            </a:r>
            <a:r>
              <a:rPr lang="en-US" sz="900" smtClean="0">
                <a:solidFill>
                  <a:srgbClr val="FFFFCC"/>
                </a:solidFill>
              </a:rPr>
              <a:t>revolutionize the </a:t>
            </a:r>
            <a:r>
              <a:rPr lang="en-US" sz="900">
                <a:solidFill>
                  <a:srgbClr val="FFFFCC"/>
                </a:solidFill>
              </a:rPr>
              <a:t>way we are able to observe and characterize this important atmospheric energy transfer mechanism</a:t>
            </a:r>
            <a:r>
              <a:rPr lang="en-US" sz="900" smtClean="0">
                <a:solidFill>
                  <a:srgbClr val="FFFFCC"/>
                </a:solidFill>
              </a:rPr>
              <a:t>.</a:t>
            </a:r>
          </a:p>
          <a:p>
            <a:pPr algn="just"/>
            <a:r>
              <a:rPr lang="en-US" sz="900">
                <a:solidFill>
                  <a:srgbClr val="FFFFCC"/>
                </a:solidFill>
              </a:rPr>
              <a:t/>
            </a:r>
            <a:br>
              <a:rPr lang="en-US" sz="900">
                <a:solidFill>
                  <a:srgbClr val="FFFFCC"/>
                </a:solidFill>
              </a:rPr>
            </a:br>
            <a:r>
              <a:rPr lang="en-US" sz="900">
                <a:solidFill>
                  <a:srgbClr val="FFFFCC"/>
                </a:solidFill>
              </a:rPr>
              <a:t>This work focuses on DNB observations of CGW (generated by convective storms) in nightglow emissions, </a:t>
            </a:r>
            <a:r>
              <a:rPr lang="en-US" sz="900" smtClean="0">
                <a:solidFill>
                  <a:srgbClr val="FFFFCC"/>
                </a:solidFill>
              </a:rPr>
              <a:t>and preliminary </a:t>
            </a:r>
            <a:r>
              <a:rPr lang="en-US" sz="900">
                <a:solidFill>
                  <a:srgbClr val="FFFFCC"/>
                </a:solidFill>
              </a:rPr>
              <a:t>statistics of their global occurrence. To date, we have collected about 100 worldwide CGW </a:t>
            </a:r>
            <a:r>
              <a:rPr lang="en-US" sz="900" smtClean="0">
                <a:solidFill>
                  <a:srgbClr val="FFFFCC"/>
                </a:solidFill>
              </a:rPr>
              <a:t>cases (2014/4 </a:t>
            </a:r>
            <a:r>
              <a:rPr lang="en-US" sz="900">
                <a:solidFill>
                  <a:srgbClr val="FFFFCC"/>
                </a:solidFill>
              </a:rPr>
              <a:t>cases, 2015/13 cases, 2016/14 cases, 2017/33 cases, and 2018/48 cases). While the cases during </a:t>
            </a:r>
            <a:r>
              <a:rPr lang="en-US" sz="900" smtClean="0">
                <a:solidFill>
                  <a:srgbClr val="FFFFCC"/>
                </a:solidFill>
              </a:rPr>
              <a:t>2014 – </a:t>
            </a:r>
            <a:r>
              <a:rPr lang="en-US" sz="900">
                <a:solidFill>
                  <a:srgbClr val="FFFFCC"/>
                </a:solidFill>
              </a:rPr>
              <a:t>2016 were gathered unmethodically (based on scrutiny of DNB imagery in correlation with deep </a:t>
            </a:r>
            <a:r>
              <a:rPr lang="en-US" sz="900" smtClean="0">
                <a:solidFill>
                  <a:srgbClr val="FFFFCC"/>
                </a:solidFill>
              </a:rPr>
              <a:t>convection as </a:t>
            </a:r>
            <a:r>
              <a:rPr lang="en-US" sz="900">
                <a:solidFill>
                  <a:srgbClr val="FFFFCC"/>
                </a:solidFill>
              </a:rPr>
              <a:t>identified in various infrared band imagery), the cases from 2017 and 2018 result from a global </a:t>
            </a:r>
            <a:r>
              <a:rPr lang="en-US" sz="900" smtClean="0">
                <a:solidFill>
                  <a:srgbClr val="FFFFCC"/>
                </a:solidFill>
              </a:rPr>
              <a:t>systematic survey </a:t>
            </a:r>
            <a:r>
              <a:rPr lang="en-US" sz="900">
                <a:solidFill>
                  <a:srgbClr val="FFFFCC"/>
                </a:solidFill>
              </a:rPr>
              <a:t>of NPP-DNB imagery, available through NASA’s EOSDIS Worldview service since December </a:t>
            </a:r>
            <a:r>
              <a:rPr lang="en-US" sz="900" smtClean="0">
                <a:solidFill>
                  <a:srgbClr val="FFFFCC"/>
                </a:solidFill>
              </a:rPr>
              <a:t>2016. The </a:t>
            </a:r>
            <a:r>
              <a:rPr lang="en-US" sz="900">
                <a:solidFill>
                  <a:srgbClr val="FFFFCC"/>
                </a:solidFill>
              </a:rPr>
              <a:t>majority of these cases come from north subtropics of Africa (56 cases), followed by Australia (16 cases</a:t>
            </a:r>
            <a:r>
              <a:rPr lang="en-US" sz="900" smtClean="0">
                <a:solidFill>
                  <a:srgbClr val="FFFFCC"/>
                </a:solidFill>
              </a:rPr>
              <a:t>), Mediterranean </a:t>
            </a:r>
            <a:r>
              <a:rPr lang="en-US" sz="900">
                <a:solidFill>
                  <a:srgbClr val="FFFFCC"/>
                </a:solidFill>
              </a:rPr>
              <a:t>(11 cases), Argentina (7 cases), and the remainder coming from elsewhere. However, these </a:t>
            </a:r>
            <a:r>
              <a:rPr lang="en-US" sz="900" smtClean="0">
                <a:solidFill>
                  <a:srgbClr val="FFFFCC"/>
                </a:solidFill>
              </a:rPr>
              <a:t>numbers are </a:t>
            </a:r>
            <a:r>
              <a:rPr lang="en-US" sz="900">
                <a:solidFill>
                  <a:srgbClr val="FFFFCC"/>
                </a:solidFill>
              </a:rPr>
              <a:t>compromised and biased by a significant non-meteorological factor: heavy light pollution in some of </a:t>
            </a:r>
            <a:r>
              <a:rPr lang="en-US" sz="900" smtClean="0">
                <a:solidFill>
                  <a:srgbClr val="FFFFCC"/>
                </a:solidFill>
              </a:rPr>
              <a:t>the otherwise </a:t>
            </a:r>
            <a:r>
              <a:rPr lang="en-US" sz="900">
                <a:solidFill>
                  <a:srgbClr val="FFFFCC"/>
                </a:solidFill>
              </a:rPr>
              <a:t>storm-rich areas, such as the U.S. or China, where the bright background adversly impacts </a:t>
            </a:r>
            <a:r>
              <a:rPr lang="en-US" sz="900" smtClean="0">
                <a:solidFill>
                  <a:srgbClr val="FFFFCC"/>
                </a:solidFill>
              </a:rPr>
              <a:t>DNB-based CWG </a:t>
            </a:r>
            <a:r>
              <a:rPr lang="en-US" sz="900">
                <a:solidFill>
                  <a:srgbClr val="FFFFCC"/>
                </a:solidFill>
              </a:rPr>
              <a:t>detection</a:t>
            </a:r>
            <a:r>
              <a:rPr lang="en-US" sz="900" smtClean="0">
                <a:solidFill>
                  <a:srgbClr val="FFFFCC"/>
                </a:solidFill>
              </a:rPr>
              <a:t>.</a:t>
            </a:r>
          </a:p>
          <a:p>
            <a:pPr algn="just"/>
            <a:r>
              <a:rPr lang="en-US" sz="900">
                <a:solidFill>
                  <a:srgbClr val="FFFFCC"/>
                </a:solidFill>
              </a:rPr>
              <a:t/>
            </a:r>
            <a:br>
              <a:rPr lang="en-US" sz="900">
                <a:solidFill>
                  <a:srgbClr val="FFFFCC"/>
                </a:solidFill>
              </a:rPr>
            </a:br>
            <a:r>
              <a:rPr lang="en-US" sz="900">
                <a:solidFill>
                  <a:srgbClr val="FFFFCC"/>
                </a:solidFill>
              </a:rPr>
              <a:t>Besides the statistics above, we will present some of the characteristics of CGW seen by the DNB in </a:t>
            </a:r>
            <a:r>
              <a:rPr lang="en-US" sz="900" smtClean="0">
                <a:solidFill>
                  <a:srgbClr val="FFFFCC"/>
                </a:solidFill>
              </a:rPr>
              <a:t>nightglow, including </a:t>
            </a:r>
            <a:r>
              <a:rPr lang="en-US" sz="900">
                <a:solidFill>
                  <a:srgbClr val="FFFFCC"/>
                </a:solidFill>
              </a:rPr>
              <a:t>typical horizontal wavelengths (resolved by the 0.74 km pixel resolution of the DNB) and </a:t>
            </a:r>
            <a:r>
              <a:rPr lang="en-US" sz="900" smtClean="0">
                <a:solidFill>
                  <a:srgbClr val="FFFFCC"/>
                </a:solidFill>
              </a:rPr>
              <a:t>their horizontal </a:t>
            </a:r>
            <a:r>
              <a:rPr lang="en-US" sz="900">
                <a:solidFill>
                  <a:srgbClr val="FFFFCC"/>
                </a:solidFill>
              </a:rPr>
              <a:t>extent (reaching up to 2500-3000 km from their source in the most extreme cases). For selected </a:t>
            </a:r>
            <a:r>
              <a:rPr lang="en-US" sz="900" smtClean="0">
                <a:solidFill>
                  <a:srgbClr val="FFFFCC"/>
                </a:solidFill>
              </a:rPr>
              <a:t>cases mentioned </a:t>
            </a:r>
            <a:r>
              <a:rPr lang="en-US" sz="900">
                <a:solidFill>
                  <a:srgbClr val="FFFFCC"/>
                </a:solidFill>
              </a:rPr>
              <a:t>above we will also present their corresponding manifestation in AIRS and IASI data, which </a:t>
            </a:r>
            <a:r>
              <a:rPr lang="en-US" sz="900" smtClean="0">
                <a:solidFill>
                  <a:srgbClr val="FFFFCC"/>
                </a:solidFill>
              </a:rPr>
              <a:t>show the </a:t>
            </a:r>
            <a:r>
              <a:rPr lang="en-US" sz="900">
                <a:solidFill>
                  <a:srgbClr val="FFFFCC"/>
                </a:solidFill>
              </a:rPr>
              <a:t>CGW at lower altitudes than DNB, in the upper stratosphere (at about 40km). This analysis yields the </a:t>
            </a:r>
            <a:r>
              <a:rPr lang="en-US" sz="900" smtClean="0">
                <a:solidFill>
                  <a:srgbClr val="FFFFCC"/>
                </a:solidFill>
              </a:rPr>
              <a:t>first basic </a:t>
            </a:r>
            <a:r>
              <a:rPr lang="en-US" sz="900">
                <a:solidFill>
                  <a:srgbClr val="FFFFCC"/>
                </a:solidFill>
              </a:rPr>
              <a:t>statistics on the simultaneous occurrence of CGWs spanning the stratosphere through the mesosphere. </a:t>
            </a:r>
            <a:r>
              <a:rPr lang="en-US" sz="900" smtClean="0">
                <a:solidFill>
                  <a:srgbClr val="FFFFCC"/>
                </a:solidFill>
              </a:rPr>
              <a:t>As such</a:t>
            </a:r>
            <a:r>
              <a:rPr lang="en-US" sz="900">
                <a:solidFill>
                  <a:srgbClr val="FFFFCC"/>
                </a:solidFill>
              </a:rPr>
              <a:t>, this study illustrates the promising potential of multisensor observations of CWG throughout the </a:t>
            </a:r>
            <a:r>
              <a:rPr lang="en-US" sz="900" smtClean="0">
                <a:solidFill>
                  <a:srgbClr val="FFFFCC"/>
                </a:solidFill>
              </a:rPr>
              <a:t>middle atmosphere </a:t>
            </a:r>
            <a:r>
              <a:rPr lang="en-US" sz="900">
                <a:solidFill>
                  <a:srgbClr val="FFFFCC"/>
                </a:solidFill>
              </a:rPr>
              <a:t>at spatial and temporal resolutions previously unavailable at the global scale. </a:t>
            </a:r>
            <a:endParaRPr lang="en-US" sz="900" smtClean="0">
              <a:solidFill>
                <a:srgbClr val="FFFFCC"/>
              </a:solidFill>
            </a:endParaRPr>
          </a:p>
        </p:txBody>
      </p:sp>
      <p:sp>
        <p:nvSpPr>
          <p:cNvPr id="6" name="Text Box 5"/>
          <p:cNvSpPr txBox="1">
            <a:spLocks noChangeArrowheads="1"/>
          </p:cNvSpPr>
          <p:nvPr/>
        </p:nvSpPr>
        <p:spPr bwMode="auto">
          <a:xfrm>
            <a:off x="799654" y="285734"/>
            <a:ext cx="4320480" cy="246221"/>
          </a:xfrm>
          <a:prstGeom prst="rect">
            <a:avLst/>
          </a:prstGeom>
          <a:noFill/>
          <a:ln w="9525">
            <a:noFill/>
            <a:miter lim="800000"/>
            <a:headEnd/>
            <a:tailEnd/>
          </a:ln>
          <a:effectLst/>
        </p:spPr>
        <p:txBody>
          <a:bodyPr wrap="square">
            <a:spAutoFit/>
          </a:bodyPr>
          <a:lstStyle/>
          <a:p>
            <a:pPr>
              <a:defRPr/>
            </a:pPr>
            <a:r>
              <a:rPr lang="en-US" sz="1000" b="1" smtClean="0">
                <a:solidFill>
                  <a:srgbClr val="FF3300"/>
                </a:solidFill>
                <a:effectLst>
                  <a:outerShdw blurRad="38100" dist="38100" dir="2700000" algn="tl">
                    <a:srgbClr val="C0C0C0"/>
                  </a:outerShdw>
                </a:effectLst>
                <a:latin typeface="Verdana" pitchFamily="34" charset="0"/>
              </a:rPr>
              <a:t>Abstract</a:t>
            </a:r>
            <a:endParaRPr lang="cs-CZ" sz="1000" b="1">
              <a:solidFill>
                <a:srgbClr val="FF33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xmlns="" val="3597979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79512" y="77892"/>
            <a:ext cx="8677628" cy="261610"/>
          </a:xfrm>
          <a:prstGeom prst="rect">
            <a:avLst/>
          </a:prstGeom>
          <a:noFill/>
          <a:ln w="9525">
            <a:noFill/>
            <a:miter lim="800000"/>
            <a:headEnd/>
            <a:tailEnd/>
          </a:ln>
          <a:effectLst/>
        </p:spPr>
        <p:txBody>
          <a:bodyPr wrap="square">
            <a:spAutoFit/>
          </a:bodyPr>
          <a:lstStyle/>
          <a:p>
            <a:pPr>
              <a:defRPr/>
            </a:pPr>
            <a:r>
              <a:rPr lang="en-US" sz="1100" b="1" dirty="0">
                <a:solidFill>
                  <a:srgbClr val="FF3300"/>
                </a:solidFill>
                <a:effectLst>
                  <a:outerShdw blurRad="38100" dist="38100" dir="2700000" algn="tl">
                    <a:srgbClr val="C0C0C0"/>
                  </a:outerShdw>
                </a:effectLst>
              </a:rPr>
              <a:t>E</a:t>
            </a:r>
            <a:r>
              <a:rPr lang="en-US" sz="1100" b="1" dirty="0" smtClean="0">
                <a:solidFill>
                  <a:srgbClr val="FF3300"/>
                </a:solidFill>
                <a:effectLst>
                  <a:outerShdw blurRad="38100" dist="38100" dir="2700000" algn="tl">
                    <a:srgbClr val="C0C0C0"/>
                  </a:outerShdw>
                </a:effectLst>
              </a:rPr>
              <a:t>xamples of various forms of concentric gravity waves in nightglow, as observed in DNB</a:t>
            </a:r>
            <a:endParaRPr lang="cs-CZ" sz="1100" b="1" dirty="0">
              <a:solidFill>
                <a:srgbClr val="FF3300"/>
              </a:solidFill>
              <a:effectLst>
                <a:outerShdw blurRad="38100" dist="38100" dir="2700000" algn="tl">
                  <a:srgbClr val="C0C0C0"/>
                </a:outerShdw>
              </a:effectLst>
            </a:endParaRPr>
          </a:p>
        </p:txBody>
      </p:sp>
      <p:pic>
        <p:nvPicPr>
          <p:cNvPr id="1026" name="Picture 2" descr="O:\VIIRS-DNB airglow\20171214 (day 348) CGW zap.Australie (v DNB moc pekne) - v AIRS nic (ale kraj pasu)\VIIRS NPP\!UTM_DNB-SDR_NPP_crop-5000x5000_resized-2000x2000_all-layers_ver-20191031_300dp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000" y="396000"/>
            <a:ext cx="4500000" cy="450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O:\VIIRS-DNB airglow\20171214 (day 348) CGW zap.Australie (v DNB moc pekne) - v AIRS nic (ale kraj pasu)\VIIRS NPP\!UTM_DNB-SDR_NPP__smal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32040" y="901432"/>
            <a:ext cx="3896163" cy="3542526"/>
          </a:xfrm>
          <a:prstGeom prst="rect">
            <a:avLst/>
          </a:prstGeom>
          <a:noFill/>
          <a:ln w="3175">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2" name="TextovéPole 1"/>
          <p:cNvSpPr txBox="1"/>
          <p:nvPr/>
        </p:nvSpPr>
        <p:spPr>
          <a:xfrm>
            <a:off x="5978269" y="428610"/>
            <a:ext cx="2951449" cy="246221"/>
          </a:xfrm>
          <a:prstGeom prst="rect">
            <a:avLst/>
          </a:prstGeom>
          <a:noFill/>
        </p:spPr>
        <p:txBody>
          <a:bodyPr wrap="none" rtlCol="0">
            <a:spAutoFit/>
          </a:bodyPr>
          <a:lstStyle/>
          <a:p>
            <a:r>
              <a:rPr lang="en-US" sz="1000" dirty="0" smtClean="0">
                <a:solidFill>
                  <a:srgbClr val="FFFFCC"/>
                </a:solidFill>
                <a:latin typeface="Verdana" pitchFamily="34" charset="0"/>
              </a:rPr>
              <a:t>2017-12-14 16:38 UTC,  Australia (S-NPP)</a:t>
            </a:r>
          </a:p>
        </p:txBody>
      </p:sp>
      <p:sp>
        <p:nvSpPr>
          <p:cNvPr id="8" name="TextovéPole 7"/>
          <p:cNvSpPr txBox="1"/>
          <p:nvPr/>
        </p:nvSpPr>
        <p:spPr>
          <a:xfrm>
            <a:off x="6658643" y="4500576"/>
            <a:ext cx="556563" cy="215444"/>
          </a:xfrm>
          <a:prstGeom prst="rect">
            <a:avLst/>
          </a:prstGeom>
          <a:noFill/>
        </p:spPr>
        <p:txBody>
          <a:bodyPr wrap="none" rtlCol="0">
            <a:spAutoFit/>
          </a:bodyPr>
          <a:lstStyle/>
          <a:p>
            <a:r>
              <a:rPr lang="en-US" sz="800" smtClean="0">
                <a:latin typeface="Verdana" pitchFamily="34" charset="0"/>
              </a:rPr>
              <a:t>(zoom)</a:t>
            </a:r>
            <a:endParaRPr lang="cs-CZ" sz="800" dirty="0" smtClean="0">
              <a:latin typeface="Verdana" pitchFamily="34" charset="0"/>
            </a:endParaRPr>
          </a:p>
        </p:txBody>
      </p:sp>
    </p:spTree>
    <p:extLst>
      <p:ext uri="{BB962C8B-B14F-4D97-AF65-F5344CB8AC3E}">
        <p14:creationId xmlns:p14="http://schemas.microsoft.com/office/powerpoint/2010/main" xmlns="" val="9627894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8" name="Text Box 5"/>
          <p:cNvSpPr txBox="1">
            <a:spLocks noChangeArrowheads="1"/>
          </p:cNvSpPr>
          <p:nvPr/>
        </p:nvSpPr>
        <p:spPr bwMode="auto">
          <a:xfrm>
            <a:off x="179512" y="77892"/>
            <a:ext cx="8677628" cy="261610"/>
          </a:xfrm>
          <a:prstGeom prst="rect">
            <a:avLst/>
          </a:prstGeom>
          <a:noFill/>
          <a:ln w="9525">
            <a:noFill/>
            <a:miter lim="800000"/>
            <a:headEnd/>
            <a:tailEnd/>
          </a:ln>
          <a:effectLst/>
        </p:spPr>
        <p:txBody>
          <a:bodyPr wrap="square">
            <a:spAutoFit/>
          </a:bodyPr>
          <a:lstStyle/>
          <a:p>
            <a:pPr>
              <a:defRPr/>
            </a:pPr>
            <a:r>
              <a:rPr lang="en-US" sz="1100" b="1" dirty="0">
                <a:solidFill>
                  <a:srgbClr val="FF3300"/>
                </a:solidFill>
                <a:effectLst>
                  <a:outerShdw blurRad="38100" dist="38100" dir="2700000" algn="tl">
                    <a:srgbClr val="C0C0C0"/>
                  </a:outerShdw>
                </a:effectLst>
              </a:rPr>
              <a:t>E</a:t>
            </a:r>
            <a:r>
              <a:rPr lang="en-US" sz="1100" b="1" dirty="0" smtClean="0">
                <a:solidFill>
                  <a:srgbClr val="FF3300"/>
                </a:solidFill>
                <a:effectLst>
                  <a:outerShdw blurRad="38100" dist="38100" dir="2700000" algn="tl">
                    <a:srgbClr val="C0C0C0"/>
                  </a:outerShdw>
                </a:effectLst>
              </a:rPr>
              <a:t>xamples of various forms of concentric gravity waves in nightglow, as observed in DNB</a:t>
            </a:r>
            <a:endParaRPr lang="cs-CZ" sz="1100" b="1" dirty="0">
              <a:solidFill>
                <a:srgbClr val="FF3300"/>
              </a:solidFill>
              <a:effectLst>
                <a:outerShdw blurRad="38100" dist="38100" dir="2700000" algn="tl">
                  <a:srgbClr val="C0C0C0"/>
                </a:outerShdw>
              </a:effectLst>
            </a:endParaRPr>
          </a:p>
        </p:txBody>
      </p:sp>
      <p:pic>
        <p:nvPicPr>
          <p:cNvPr id="3074" name="Picture 2" descr="O:\VIIRS-DNB airglow\20191004 (day 277)  Středomoří - v DNB výrazné (!!!)  v AIRS nic\20191004_Stredomori_DNB_UTM_noaa20_enh3_crop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406" y="396000"/>
            <a:ext cx="7342776" cy="4500000"/>
          </a:xfrm>
          <a:prstGeom prst="rect">
            <a:avLst/>
          </a:prstGeom>
          <a:noFill/>
          <a:ln w="3175">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9" name="TextovéPole 8"/>
          <p:cNvSpPr txBox="1"/>
          <p:nvPr/>
        </p:nvSpPr>
        <p:spPr>
          <a:xfrm>
            <a:off x="7429520" y="339502"/>
            <a:ext cx="1714480" cy="553998"/>
          </a:xfrm>
          <a:prstGeom prst="rect">
            <a:avLst/>
          </a:prstGeom>
          <a:noFill/>
        </p:spPr>
        <p:txBody>
          <a:bodyPr wrap="square" rtlCol="0">
            <a:spAutoFit/>
          </a:bodyPr>
          <a:lstStyle/>
          <a:p>
            <a:r>
              <a:rPr lang="en-US" sz="1000" smtClean="0">
                <a:solidFill>
                  <a:srgbClr val="FFFFCC"/>
                </a:solidFill>
                <a:latin typeface="Verdana" pitchFamily="34" charset="0"/>
              </a:rPr>
              <a:t>2019-10-04 01:03 UTC  Mediterranean Sea NOAA-20</a:t>
            </a:r>
            <a:endParaRPr lang="en-US" sz="1000" dirty="0" smtClean="0">
              <a:solidFill>
                <a:srgbClr val="FFFFCC"/>
              </a:solidFill>
              <a:latin typeface="Verdana" pitchFamily="34" charset="0"/>
            </a:endParaRPr>
          </a:p>
        </p:txBody>
      </p:sp>
    </p:spTree>
    <p:extLst>
      <p:ext uri="{BB962C8B-B14F-4D97-AF65-F5344CB8AC3E}">
        <p14:creationId xmlns:p14="http://schemas.microsoft.com/office/powerpoint/2010/main" xmlns="" val="8223323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8" name="Text Box 5"/>
          <p:cNvSpPr txBox="1">
            <a:spLocks noChangeArrowheads="1"/>
          </p:cNvSpPr>
          <p:nvPr/>
        </p:nvSpPr>
        <p:spPr bwMode="auto">
          <a:xfrm>
            <a:off x="179512" y="77892"/>
            <a:ext cx="8677628" cy="261610"/>
          </a:xfrm>
          <a:prstGeom prst="rect">
            <a:avLst/>
          </a:prstGeom>
          <a:noFill/>
          <a:ln w="9525">
            <a:noFill/>
            <a:miter lim="800000"/>
            <a:headEnd/>
            <a:tailEnd/>
          </a:ln>
          <a:effectLst/>
        </p:spPr>
        <p:txBody>
          <a:bodyPr wrap="square">
            <a:spAutoFit/>
          </a:bodyPr>
          <a:lstStyle/>
          <a:p>
            <a:pPr>
              <a:defRPr/>
            </a:pPr>
            <a:r>
              <a:rPr lang="en-US" sz="1100" b="1" dirty="0">
                <a:solidFill>
                  <a:srgbClr val="FF3300"/>
                </a:solidFill>
                <a:effectLst>
                  <a:outerShdw blurRad="38100" dist="38100" dir="2700000" algn="tl">
                    <a:srgbClr val="C0C0C0"/>
                  </a:outerShdw>
                </a:effectLst>
              </a:rPr>
              <a:t>E</a:t>
            </a:r>
            <a:r>
              <a:rPr lang="en-US" sz="1100" b="1" dirty="0" smtClean="0">
                <a:solidFill>
                  <a:srgbClr val="FF3300"/>
                </a:solidFill>
                <a:effectLst>
                  <a:outerShdw blurRad="38100" dist="38100" dir="2700000" algn="tl">
                    <a:srgbClr val="C0C0C0"/>
                  </a:outerShdw>
                </a:effectLst>
              </a:rPr>
              <a:t>xamples of various forms of concentric gravity waves in nightglow, as observed in DNB</a:t>
            </a:r>
            <a:endParaRPr lang="cs-CZ" sz="1100" b="1" dirty="0">
              <a:solidFill>
                <a:srgbClr val="FF3300"/>
              </a:solidFill>
              <a:effectLst>
                <a:outerShdw blurRad="38100" dist="38100" dir="2700000" algn="tl">
                  <a:srgbClr val="C0C0C0"/>
                </a:outerShdw>
              </a:effectLst>
            </a:endParaRPr>
          </a:p>
        </p:txBody>
      </p:sp>
      <p:pic>
        <p:nvPicPr>
          <p:cNvPr id="2050" name="Picture 2" descr="E:\!!!  VIIRS-DNB airglow (verze 24.10.2019)\!!! Cb gen. CGW\__ cases 2019\20190508 (day 128)  mohutne starsi Cb-gen CGW zap.Afrika - v AIRS asi nic\20190508 mohutne starsi Cb-gen CGW zap.Afrika enh.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000" y="396000"/>
            <a:ext cx="6965625" cy="4500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ovéPole 8"/>
          <p:cNvSpPr txBox="1"/>
          <p:nvPr/>
        </p:nvSpPr>
        <p:spPr>
          <a:xfrm>
            <a:off x="7286644" y="360988"/>
            <a:ext cx="1749852" cy="400110"/>
          </a:xfrm>
          <a:prstGeom prst="rect">
            <a:avLst/>
          </a:prstGeom>
          <a:noFill/>
        </p:spPr>
        <p:txBody>
          <a:bodyPr wrap="square" rtlCol="0">
            <a:spAutoFit/>
          </a:bodyPr>
          <a:lstStyle/>
          <a:p>
            <a:r>
              <a:rPr lang="en-US" sz="1000" dirty="0" smtClean="0">
                <a:solidFill>
                  <a:srgbClr val="FFFFCC"/>
                </a:solidFill>
                <a:latin typeface="Verdana" pitchFamily="34" charset="0"/>
              </a:rPr>
              <a:t>2019-05-08 00–03 UTC,  NW Africa  (S-NPP)</a:t>
            </a:r>
          </a:p>
        </p:txBody>
      </p:sp>
    </p:spTree>
    <p:extLst>
      <p:ext uri="{BB962C8B-B14F-4D97-AF65-F5344CB8AC3E}">
        <p14:creationId xmlns:p14="http://schemas.microsoft.com/office/powerpoint/2010/main" xmlns="" val="12828255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6" name="TextovéPole 5"/>
          <p:cNvSpPr txBox="1"/>
          <p:nvPr/>
        </p:nvSpPr>
        <p:spPr>
          <a:xfrm>
            <a:off x="932082" y="1120540"/>
            <a:ext cx="7096302" cy="3308598"/>
          </a:xfrm>
          <a:prstGeom prst="rect">
            <a:avLst/>
          </a:prstGeom>
          <a:noFill/>
        </p:spPr>
        <p:txBody>
          <a:bodyPr wrap="square" rtlCol="0">
            <a:spAutoFit/>
          </a:bodyPr>
          <a:lstStyle/>
          <a:p>
            <a:pPr marL="182563" indent="-182563" algn="just">
              <a:buFont typeface="Wingdings" pitchFamily="2" charset="2"/>
              <a:buChar char="Ø"/>
            </a:pPr>
            <a:r>
              <a:rPr lang="en-US" sz="1100" dirty="0" smtClean="0">
                <a:solidFill>
                  <a:srgbClr val="FFFFCC"/>
                </a:solidFill>
                <a:latin typeface="Verdana" pitchFamily="34" charset="0"/>
              </a:rPr>
              <a:t>Parallax shift of the airglow features in DNB with respect to the ground or lower atmospheric layers (e.g. cloud tops of convective storms);</a:t>
            </a:r>
          </a:p>
          <a:p>
            <a:pPr marL="182563" indent="-182563" algn="just">
              <a:buFont typeface="Wingdings" pitchFamily="2" charset="2"/>
              <a:buChar char="Ø"/>
            </a:pPr>
            <a:endParaRPr lang="en-US" sz="1100" dirty="0" smtClean="0">
              <a:solidFill>
                <a:srgbClr val="FFFFCC"/>
              </a:solidFill>
              <a:latin typeface="Verdana" pitchFamily="34" charset="0"/>
            </a:endParaRPr>
          </a:p>
          <a:p>
            <a:pPr marL="182563" indent="-182563" algn="just">
              <a:buFont typeface="Wingdings" pitchFamily="2" charset="2"/>
              <a:buChar char="Ø"/>
            </a:pPr>
            <a:r>
              <a:rPr lang="en-US" sz="1100" dirty="0" smtClean="0">
                <a:solidFill>
                  <a:srgbClr val="FFFFCC"/>
                </a:solidFill>
                <a:latin typeface="Verdana" pitchFamily="34" charset="0"/>
              </a:rPr>
              <a:t>duration of vertical propagation of the gravity waves from their low-level sources up to the airglow layers – the source can move, weaken or even vanish before the gravity waves reach the airglow levels and modify them;</a:t>
            </a:r>
          </a:p>
          <a:p>
            <a:pPr marL="182563" indent="-182563" algn="just">
              <a:buFont typeface="Wingdings" pitchFamily="2" charset="2"/>
              <a:buChar char="Ø"/>
            </a:pPr>
            <a:endParaRPr lang="en-US" sz="1100" dirty="0">
              <a:solidFill>
                <a:srgbClr val="FFFFCC"/>
              </a:solidFill>
              <a:latin typeface="Verdana" pitchFamily="34" charset="0"/>
            </a:endParaRPr>
          </a:p>
          <a:p>
            <a:pPr marL="182563" indent="-182563" algn="just">
              <a:buFont typeface="Wingdings" pitchFamily="2" charset="2"/>
              <a:buChar char="Ø"/>
            </a:pPr>
            <a:r>
              <a:rPr lang="en-US" sz="1100" dirty="0" smtClean="0">
                <a:solidFill>
                  <a:srgbClr val="FFFFCC"/>
                </a:solidFill>
                <a:latin typeface="Verdana" pitchFamily="34" charset="0"/>
              </a:rPr>
              <a:t>influence of stratosphere and mesosphere on storm-generated gravity waves during their propagation upwards  –  attenuation of the waves, their shift (vertical tilt), primary versus secondary GW, …</a:t>
            </a:r>
          </a:p>
          <a:p>
            <a:pPr marL="182563" indent="-182563" algn="just">
              <a:buFont typeface="Wingdings" pitchFamily="2" charset="2"/>
              <a:buChar char="Ø"/>
            </a:pPr>
            <a:endParaRPr lang="en-US" sz="1100" dirty="0" smtClean="0">
              <a:solidFill>
                <a:srgbClr val="FFFFCC"/>
              </a:solidFill>
              <a:latin typeface="Verdana" pitchFamily="34" charset="0"/>
            </a:endParaRPr>
          </a:p>
          <a:p>
            <a:pPr marL="182563" indent="-182563" algn="just">
              <a:buFont typeface="Wingdings" pitchFamily="2" charset="2"/>
              <a:buChar char="Ø"/>
            </a:pPr>
            <a:r>
              <a:rPr lang="en-US" sz="1100" dirty="0" smtClean="0">
                <a:solidFill>
                  <a:srgbClr val="FFFFCC"/>
                </a:solidFill>
                <a:latin typeface="Verdana" pitchFamily="34" charset="0"/>
              </a:rPr>
              <a:t>persistence of the airglow waves after decay </a:t>
            </a:r>
            <a:r>
              <a:rPr lang="en-US" sz="1100" smtClean="0">
                <a:solidFill>
                  <a:srgbClr val="FFFFCC"/>
                </a:solidFill>
                <a:latin typeface="Verdana" pitchFamily="34" charset="0"/>
              </a:rPr>
              <a:t>of their </a:t>
            </a:r>
            <a:r>
              <a:rPr lang="en-US" sz="1100" dirty="0" smtClean="0">
                <a:solidFill>
                  <a:srgbClr val="FFFFCC"/>
                </a:solidFill>
                <a:latin typeface="Verdana" pitchFamily="34" charset="0"/>
              </a:rPr>
              <a:t>source (e.g. convective storm) which has evoked these, combined with possible advection of the airglow layers and displacement of the source itself (e.g. propagation of the storms).</a:t>
            </a:r>
          </a:p>
          <a:p>
            <a:pPr marL="182563" indent="-182563" algn="just">
              <a:buFont typeface="Wingdings" pitchFamily="2" charset="2"/>
              <a:buChar char="Ø"/>
            </a:pPr>
            <a:endParaRPr lang="en-US" sz="1100" dirty="0" smtClean="0">
              <a:solidFill>
                <a:srgbClr val="FFFFCC"/>
              </a:solidFill>
              <a:latin typeface="Verdana" pitchFamily="34" charset="0"/>
            </a:endParaRPr>
          </a:p>
          <a:p>
            <a:pPr marL="182563" indent="-182563" algn="just">
              <a:buFont typeface="Wingdings" pitchFamily="2" charset="2"/>
              <a:buChar char="Ø"/>
            </a:pPr>
            <a:endParaRPr lang="en-US" sz="1100" dirty="0">
              <a:latin typeface="Verdana" pitchFamily="34" charset="0"/>
            </a:endParaRPr>
          </a:p>
          <a:p>
            <a:pPr marL="182563" indent="-182563" algn="just">
              <a:buFont typeface="Wingdings" pitchFamily="2" charset="2"/>
              <a:buChar char="Ø"/>
            </a:pPr>
            <a:endParaRPr lang="en-US" sz="1100" dirty="0">
              <a:latin typeface="Verdana" pitchFamily="34" charset="0"/>
            </a:endParaRPr>
          </a:p>
          <a:p>
            <a:pPr marL="182563" indent="-182563" algn="just">
              <a:buFont typeface="Wingdings" pitchFamily="2" charset="2"/>
              <a:buChar char="Ø"/>
            </a:pPr>
            <a:r>
              <a:rPr lang="en-US" sz="1100" b="1" dirty="0" smtClean="0">
                <a:solidFill>
                  <a:srgbClr val="FFFF00"/>
                </a:solidFill>
                <a:latin typeface="Verdana" pitchFamily="34" charset="0"/>
              </a:rPr>
              <a:t>Lack of similar instrument </a:t>
            </a:r>
            <a:r>
              <a:rPr lang="en-US" sz="1100" b="1" smtClean="0">
                <a:solidFill>
                  <a:srgbClr val="FFFF00"/>
                </a:solidFill>
                <a:latin typeface="Verdana" pitchFamily="34" charset="0"/>
              </a:rPr>
              <a:t>in the GEO </a:t>
            </a:r>
            <a:r>
              <a:rPr lang="en-US" sz="1100" b="1" dirty="0" smtClean="0">
                <a:solidFill>
                  <a:srgbClr val="FFFF00"/>
                </a:solidFill>
                <a:latin typeface="Verdana" pitchFamily="34" charset="0"/>
              </a:rPr>
              <a:t>orbit – </a:t>
            </a:r>
            <a:r>
              <a:rPr lang="en-US" sz="1100" b="1" smtClean="0">
                <a:solidFill>
                  <a:srgbClr val="FFFF00"/>
                </a:solidFill>
                <a:latin typeface="Verdana" pitchFamily="34" charset="0"/>
              </a:rPr>
              <a:t>no space-borne, continuous information </a:t>
            </a:r>
            <a:br>
              <a:rPr lang="en-US" sz="1100" b="1" smtClean="0">
                <a:solidFill>
                  <a:srgbClr val="FFFF00"/>
                </a:solidFill>
                <a:latin typeface="Verdana" pitchFamily="34" charset="0"/>
              </a:rPr>
            </a:br>
            <a:r>
              <a:rPr lang="en-US" sz="1100" b="1" smtClean="0">
                <a:solidFill>
                  <a:srgbClr val="FFFF00"/>
                </a:solidFill>
                <a:latin typeface="Verdana" pitchFamily="34" charset="0"/>
              </a:rPr>
              <a:t>on evolution of CGW in </a:t>
            </a:r>
            <a:r>
              <a:rPr lang="en-US" sz="1100" b="1" dirty="0" smtClean="0">
                <a:solidFill>
                  <a:srgbClr val="FFFF00"/>
                </a:solidFill>
                <a:latin typeface="Verdana" pitchFamily="34" charset="0"/>
              </a:rPr>
              <a:t>nightglow and their </a:t>
            </a:r>
            <a:r>
              <a:rPr lang="en-US" sz="1100" b="1" dirty="0">
                <a:solidFill>
                  <a:srgbClr val="FFFF00"/>
                </a:solidFill>
                <a:latin typeface="Verdana" pitchFamily="34" charset="0"/>
              </a:rPr>
              <a:t>variability throughout </a:t>
            </a:r>
            <a:r>
              <a:rPr lang="en-US" sz="1100" b="1" dirty="0" smtClean="0">
                <a:solidFill>
                  <a:srgbClr val="FFFF00"/>
                </a:solidFill>
                <a:latin typeface="Verdana" pitchFamily="34" charset="0"/>
              </a:rPr>
              <a:t>the whole night.</a:t>
            </a:r>
          </a:p>
        </p:txBody>
      </p:sp>
      <p:sp>
        <p:nvSpPr>
          <p:cNvPr id="5" name="Text Box 5"/>
          <p:cNvSpPr txBox="1">
            <a:spLocks noChangeArrowheads="1"/>
          </p:cNvSpPr>
          <p:nvPr/>
        </p:nvSpPr>
        <p:spPr bwMode="auto">
          <a:xfrm>
            <a:off x="571472" y="285734"/>
            <a:ext cx="6812260" cy="461665"/>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Possible </a:t>
            </a:r>
            <a:r>
              <a:rPr lang="en-US" sz="1200" b="1" dirty="0">
                <a:solidFill>
                  <a:srgbClr val="FF3300"/>
                </a:solidFill>
                <a:effectLst>
                  <a:outerShdw blurRad="38100" dist="38100" dir="2700000" algn="tl">
                    <a:srgbClr val="C0C0C0"/>
                  </a:outerShdw>
                </a:effectLst>
              </a:rPr>
              <a:t>interpretation problems and ambiguities when correlating the </a:t>
            </a:r>
            <a:r>
              <a:rPr lang="en-US" sz="1200" b="1" dirty="0" smtClean="0">
                <a:solidFill>
                  <a:srgbClr val="FF3300"/>
                </a:solidFill>
                <a:effectLst>
                  <a:outerShdw blurRad="38100" dist="38100" dir="2700000" algn="tl">
                    <a:srgbClr val="C0C0C0"/>
                  </a:outerShdw>
                </a:effectLst>
              </a:rPr>
              <a:t>CGWs in nightglow </a:t>
            </a:r>
            <a:r>
              <a:rPr lang="en-US" sz="1200" b="1" dirty="0">
                <a:solidFill>
                  <a:srgbClr val="FF3300"/>
                </a:solidFill>
                <a:effectLst>
                  <a:outerShdw blurRad="38100" dist="38100" dir="2700000" algn="tl">
                    <a:srgbClr val="C0C0C0"/>
                  </a:outerShdw>
                </a:effectLst>
              </a:rPr>
              <a:t>(in DNB) with tropospheric phenomena (in the IR bands</a:t>
            </a:r>
            <a:r>
              <a:rPr lang="en-US" sz="1200" b="1" dirty="0" smtClean="0">
                <a:solidFill>
                  <a:srgbClr val="FF3300"/>
                </a:solidFill>
                <a:effectLst>
                  <a:outerShdw blurRad="38100" dist="38100" dir="2700000" algn="tl">
                    <a:srgbClr val="C0C0C0"/>
                  </a:outerShdw>
                </a:effectLst>
              </a:rPr>
              <a:t>)</a:t>
            </a:r>
            <a:endParaRPr lang="en-US" sz="1200" b="1" dirty="0">
              <a:solidFill>
                <a:srgbClr val="FF3300"/>
              </a:solidFill>
              <a:effectLst>
                <a:outerShdw blurRad="38100" dist="38100" dir="2700000" algn="tl">
                  <a:srgbClr val="C0C0C0"/>
                </a:outerShdw>
              </a:effectLst>
            </a:endParaRPr>
          </a:p>
        </p:txBody>
      </p:sp>
      <p:sp>
        <p:nvSpPr>
          <p:cNvPr id="7"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xmlns="" val="2902053291"/>
              </p:ext>
            </p:extLst>
          </p:nvPr>
        </p:nvGraphicFramePr>
        <p:xfrm>
          <a:off x="971600" y="943414"/>
          <a:ext cx="7344817" cy="1772352"/>
        </p:xfrm>
        <a:graphic>
          <a:graphicData uri="http://schemas.openxmlformats.org/drawingml/2006/table">
            <a:tbl>
              <a:tblPr>
                <a:tableStyleId>{5C22544A-7EE6-4342-B048-85BDC9FD1C3A}</a:tableStyleId>
              </a:tblPr>
              <a:tblGrid>
                <a:gridCol w="4081603"/>
                <a:gridCol w="692664"/>
                <a:gridCol w="692664"/>
                <a:gridCol w="692664"/>
                <a:gridCol w="692664"/>
                <a:gridCol w="492558"/>
              </a:tblGrid>
              <a:tr h="216024">
                <a:tc gridSpan="6">
                  <a:txBody>
                    <a:bodyPr/>
                    <a:lstStyle/>
                    <a:p>
                      <a:pPr algn="l" fontAlgn="ctr"/>
                      <a:r>
                        <a:rPr lang="cs-CZ" sz="1050" b="1" u="none" strike="noStrike" dirty="0" smtClean="0">
                          <a:effectLst/>
                        </a:rPr>
                        <a:t>   </a:t>
                      </a:r>
                      <a:r>
                        <a:rPr lang="en-US" sz="1050" b="0" u="none" strike="noStrike" dirty="0" smtClean="0">
                          <a:effectLst/>
                        </a:rPr>
                        <a:t>CGW (and partial CGW) detections in </a:t>
                      </a:r>
                      <a:r>
                        <a:rPr lang="en-US" sz="1050" b="0" u="none" strike="noStrike" dirty="0">
                          <a:effectLst/>
                        </a:rPr>
                        <a:t>nightglow in </a:t>
                      </a:r>
                      <a:r>
                        <a:rPr lang="en-US" sz="1050" b="1" u="none" strike="noStrike" dirty="0">
                          <a:effectLst/>
                        </a:rPr>
                        <a:t>VIIRS DNB</a:t>
                      </a:r>
                      <a:r>
                        <a:rPr lang="en-US" sz="1050" b="0" u="none" strike="noStrike" dirty="0">
                          <a:effectLst/>
                        </a:rPr>
                        <a:t> </a:t>
                      </a:r>
                      <a:r>
                        <a:rPr lang="cs-CZ" sz="1050" b="0" u="none" strike="noStrike" dirty="0" smtClean="0">
                          <a:effectLst/>
                        </a:rPr>
                        <a:t>data</a:t>
                      </a:r>
                      <a:r>
                        <a:rPr lang="en-US" sz="1050" b="0" u="none" strike="noStrike" dirty="0" smtClean="0">
                          <a:effectLst/>
                        </a:rPr>
                        <a:t> </a:t>
                      </a:r>
                      <a:r>
                        <a:rPr lang="en-US" sz="1050" b="0" u="none" strike="noStrike" dirty="0">
                          <a:effectLst/>
                        </a:rPr>
                        <a:t>(Suomi-NPP and NOAA-20)</a:t>
                      </a:r>
                      <a:endParaRPr lang="en-US" sz="1050" b="0" i="0" u="none" strike="noStrike" dirty="0">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pPr algn="ctr" fontAlgn="ctr"/>
                      <a:endParaRPr lang="cs-CZ" sz="800" b="0" i="0" u="none" strike="noStrike">
                        <a:solidFill>
                          <a:srgbClr val="000000"/>
                        </a:solidFill>
                        <a:effectLst/>
                        <a:latin typeface="Calibri"/>
                      </a:endParaRPr>
                    </a:p>
                  </a:txBody>
                  <a:tcPr marL="3592" marR="3592" marT="3592" marB="0" anchor="ctr">
                    <a:noFill/>
                  </a:tcPr>
                </a:tc>
              </a:tr>
              <a:tr h="127464">
                <a:tc>
                  <a:txBody>
                    <a:bodyPr/>
                    <a:lstStyle/>
                    <a:p>
                      <a:pPr algn="ctr" fontAlgn="ctr"/>
                      <a:r>
                        <a:rPr lang="cs-CZ" sz="1000" u="none" strike="noStrike" dirty="0">
                          <a:effectLst/>
                        </a:rPr>
                        <a:t>REGION</a:t>
                      </a:r>
                      <a:endParaRPr lang="cs-CZ" sz="1000" b="1" i="0" u="none" strike="noStrike" dirty="0">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1000" u="none" strike="noStrike">
                          <a:effectLst/>
                        </a:rPr>
                        <a:t>2013-2016</a:t>
                      </a:r>
                      <a:endParaRPr lang="cs-CZ" sz="10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1000" u="none" strike="noStrike">
                          <a:effectLst/>
                        </a:rPr>
                        <a:t>2017</a:t>
                      </a:r>
                      <a:endParaRPr lang="cs-CZ" sz="10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1000" u="none" strike="noStrike">
                          <a:effectLst/>
                        </a:rPr>
                        <a:t>2018</a:t>
                      </a:r>
                      <a:endParaRPr lang="cs-CZ" sz="10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1000" u="none" strike="noStrike">
                          <a:effectLst/>
                        </a:rPr>
                        <a:t>2019</a:t>
                      </a:r>
                      <a:endParaRPr lang="cs-CZ" sz="10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1000" u="none" strike="noStrike" smtClean="0">
                          <a:solidFill>
                            <a:srgbClr val="FFC000"/>
                          </a:solidFill>
                          <a:effectLst/>
                        </a:rPr>
                        <a:t>total:</a:t>
                      </a:r>
                      <a:endParaRPr lang="cs-CZ" sz="10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Mediterranean region (including all coastal areas)</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4</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2</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4</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3</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13</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Africa (including east Atlantic, west Indian ocean)</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24</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19</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14</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16</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73</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North America and NE Pacific</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5</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0</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6</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12</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South America and SE Pacific</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0</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2</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3</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0</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5</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noProof="0" dirty="0" smtClean="0">
                          <a:effectLst/>
                        </a:rPr>
                        <a:t>Australia (and adjacent seas/oceans)</a:t>
                      </a:r>
                      <a:endParaRPr lang="en-US" sz="1000" b="0" i="0" u="none" strike="noStrike" noProof="0"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0</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6</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5</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12</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East Asia (east of India, and adjacent seas/oceans)</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2</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0</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2</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3</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7</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1000" u="none" strike="noStrike" dirty="0">
                          <a:effectLst/>
                        </a:rPr>
                        <a:t>SW Asia (incl. India and Arab Peninsula, and adj. seas/ocean)</a:t>
                      </a:r>
                      <a:endParaRPr lang="en-US" sz="1000" b="0" i="0" u="none" strike="noStrike" dirty="0">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4</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1</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effectLst/>
                        </a:rPr>
                        <a:t>3</a:t>
                      </a:r>
                      <a:endParaRPr lang="cs-CZ" sz="10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a:solidFill>
                            <a:srgbClr val="FFC000"/>
                          </a:solidFill>
                          <a:effectLst/>
                        </a:rPr>
                        <a:t>9</a:t>
                      </a:r>
                      <a:endParaRPr lang="cs-CZ" sz="10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r" fontAlgn="ctr"/>
                      <a:r>
                        <a:rPr lang="en-US" sz="1000" u="none" strike="noStrike" dirty="0" smtClean="0">
                          <a:solidFill>
                            <a:srgbClr val="FFC000"/>
                          </a:solidFill>
                          <a:effectLst/>
                        </a:rPr>
                        <a:t>total</a:t>
                      </a:r>
                      <a:r>
                        <a:rPr lang="cs-CZ" sz="1000" u="none" strike="noStrike" dirty="0" smtClean="0">
                          <a:solidFill>
                            <a:srgbClr val="FFC000"/>
                          </a:solidFill>
                          <a:effectLst/>
                        </a:rPr>
                        <a:t>:</a:t>
                      </a:r>
                      <a:endParaRPr lang="cs-CZ" sz="1000" b="0" i="0" u="none" strike="noStrike" dirty="0">
                        <a:solidFill>
                          <a:srgbClr val="FFC000"/>
                        </a:solidFill>
                        <a:effectLst/>
                        <a:latin typeface="Calibri"/>
                      </a:endParaRPr>
                    </a:p>
                  </a:txBody>
                  <a:tcPr marL="3592" marR="32325"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dirty="0">
                          <a:solidFill>
                            <a:srgbClr val="FFC000"/>
                          </a:solidFill>
                          <a:effectLst/>
                        </a:rPr>
                        <a:t>32</a:t>
                      </a:r>
                      <a:endParaRPr lang="cs-CZ" sz="1000" b="0" i="0" u="none" strike="noStrike" dirty="0">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dirty="0">
                          <a:solidFill>
                            <a:srgbClr val="FFC000"/>
                          </a:solidFill>
                          <a:effectLst/>
                        </a:rPr>
                        <a:t>33</a:t>
                      </a:r>
                      <a:endParaRPr lang="cs-CZ" sz="1000" b="0" i="0" u="none" strike="noStrike" dirty="0">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dirty="0">
                          <a:solidFill>
                            <a:srgbClr val="FFC000"/>
                          </a:solidFill>
                          <a:effectLst/>
                        </a:rPr>
                        <a:t>30</a:t>
                      </a:r>
                      <a:endParaRPr lang="cs-CZ" sz="1000" b="0" i="0" u="none" strike="noStrike" dirty="0">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dirty="0">
                          <a:solidFill>
                            <a:srgbClr val="FFC000"/>
                          </a:solidFill>
                          <a:effectLst/>
                        </a:rPr>
                        <a:t>36</a:t>
                      </a:r>
                      <a:endParaRPr lang="cs-CZ" sz="1000" b="0" i="0" u="none" strike="noStrike" dirty="0">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1000" u="none" strike="noStrike" dirty="0">
                          <a:solidFill>
                            <a:srgbClr val="FFC000"/>
                          </a:solidFill>
                          <a:effectLst/>
                        </a:rPr>
                        <a:t>131</a:t>
                      </a:r>
                      <a:endParaRPr lang="cs-CZ" sz="1000" b="1" i="0" u="none" strike="noStrike" dirty="0">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Obdélník 1"/>
          <p:cNvSpPr/>
          <p:nvPr/>
        </p:nvSpPr>
        <p:spPr>
          <a:xfrm>
            <a:off x="899592" y="2897381"/>
            <a:ext cx="7560840" cy="1546577"/>
          </a:xfrm>
          <a:prstGeom prst="rect">
            <a:avLst/>
          </a:prstGeom>
        </p:spPr>
        <p:txBody>
          <a:bodyPr wrap="square">
            <a:spAutoFit/>
          </a:bodyPr>
          <a:lstStyle/>
          <a:p>
            <a:pPr algn="just"/>
            <a:r>
              <a:rPr lang="en-US" sz="1050" dirty="0">
                <a:solidFill>
                  <a:srgbClr val="FFFFCC"/>
                </a:solidFill>
                <a:latin typeface="Verdana" pitchFamily="34" charset="0"/>
              </a:rPr>
              <a:t>Geographical distribution of </a:t>
            </a:r>
            <a:r>
              <a:rPr lang="en-US" sz="1050" dirty="0" smtClean="0">
                <a:solidFill>
                  <a:srgbClr val="FFFFCC"/>
                </a:solidFill>
                <a:latin typeface="Verdana" pitchFamily="34" charset="0"/>
              </a:rPr>
              <a:t>DNB CWG </a:t>
            </a:r>
            <a:r>
              <a:rPr lang="en-US" sz="1050" dirty="0">
                <a:solidFill>
                  <a:srgbClr val="FFFFCC"/>
                </a:solidFill>
                <a:latin typeface="Verdana" pitchFamily="34" charset="0"/>
              </a:rPr>
              <a:t>detections:  most of these from north subtropics of </a:t>
            </a:r>
            <a:r>
              <a:rPr lang="en-US" sz="1050" dirty="0" smtClean="0">
                <a:solidFill>
                  <a:srgbClr val="FFFFCC"/>
                </a:solidFill>
                <a:latin typeface="Verdana" pitchFamily="34" charset="0"/>
              </a:rPr>
              <a:t>Africa.  However</a:t>
            </a:r>
            <a:r>
              <a:rPr lang="en-US" sz="1050" dirty="0">
                <a:solidFill>
                  <a:srgbClr val="FFFFCC"/>
                </a:solidFill>
                <a:latin typeface="Verdana" pitchFamily="34" charset="0"/>
              </a:rPr>
              <a:t>, the geographical distribution of DNB detections is strongly compromised and biased </a:t>
            </a:r>
            <a:r>
              <a:rPr lang="en-US" sz="1050">
                <a:solidFill>
                  <a:srgbClr val="FFFFCC"/>
                </a:solidFill>
                <a:latin typeface="Verdana" pitchFamily="34" charset="0"/>
              </a:rPr>
              <a:t>by </a:t>
            </a:r>
            <a:r>
              <a:rPr lang="en-US" sz="1050" smtClean="0">
                <a:solidFill>
                  <a:srgbClr val="FFFFCC"/>
                </a:solidFill>
                <a:latin typeface="Verdana" pitchFamily="34" charset="0"/>
              </a:rPr>
              <a:t>a </a:t>
            </a:r>
            <a:r>
              <a:rPr lang="en-US" sz="1050" dirty="0">
                <a:solidFill>
                  <a:srgbClr val="FFFFCC"/>
                </a:solidFill>
                <a:latin typeface="Verdana" pitchFamily="34" charset="0"/>
              </a:rPr>
              <a:t>significant non-meteorological factor: heavy light pollution in some of the otherwise storm-rich areas, such as the </a:t>
            </a:r>
            <a:r>
              <a:rPr lang="en-US" sz="1050">
                <a:solidFill>
                  <a:srgbClr val="FFFFCC"/>
                </a:solidFill>
                <a:latin typeface="Verdana" pitchFamily="34" charset="0"/>
              </a:rPr>
              <a:t>U.S</a:t>
            </a:r>
            <a:r>
              <a:rPr lang="en-US" sz="1050" smtClean="0">
                <a:solidFill>
                  <a:srgbClr val="FFFFCC"/>
                </a:solidFill>
                <a:latin typeface="Verdana" pitchFamily="34" charset="0"/>
              </a:rPr>
              <a:t>., Europe </a:t>
            </a:r>
            <a:r>
              <a:rPr lang="en-US" sz="1050" dirty="0" smtClean="0">
                <a:solidFill>
                  <a:srgbClr val="FFFFCC"/>
                </a:solidFill>
                <a:latin typeface="Verdana" pitchFamily="34" charset="0"/>
              </a:rPr>
              <a:t>or </a:t>
            </a:r>
            <a:r>
              <a:rPr lang="en-US" sz="1050" dirty="0">
                <a:solidFill>
                  <a:srgbClr val="FFFFCC"/>
                </a:solidFill>
                <a:latin typeface="Verdana" pitchFamily="34" charset="0"/>
              </a:rPr>
              <a:t>China, where the bright background adversely impacts DNB-based CWG detection.</a:t>
            </a:r>
          </a:p>
          <a:p>
            <a:pPr algn="just"/>
            <a:endParaRPr lang="en-US" sz="1050" dirty="0" smtClean="0">
              <a:solidFill>
                <a:srgbClr val="FFFFCC"/>
              </a:solidFill>
              <a:latin typeface="Verdana" pitchFamily="34" charset="0"/>
            </a:endParaRPr>
          </a:p>
          <a:p>
            <a:pPr algn="just"/>
            <a:r>
              <a:rPr lang="en-US" sz="1050" dirty="0" smtClean="0">
                <a:solidFill>
                  <a:srgbClr val="FFFFCC"/>
                </a:solidFill>
              </a:rPr>
              <a:t>While </a:t>
            </a:r>
            <a:r>
              <a:rPr lang="en-US" sz="1050" dirty="0">
                <a:solidFill>
                  <a:srgbClr val="FFFFCC"/>
                </a:solidFill>
              </a:rPr>
              <a:t>the cases during 2013 – 2016 were gathered unmethodically (based on scrutiny of DNB imagery in correlation with deep convection as identified in the VIIRS and Meteosat Second Generation (MSG) infrared band imagery), the cases from 2017 – 2019 result from a global systematic survey of NPP DNB imagery, available through NASA’s EOSDIS Worldview service </a:t>
            </a:r>
            <a:r>
              <a:rPr lang="en-US" sz="1050">
                <a:solidFill>
                  <a:srgbClr val="FFFFCC"/>
                </a:solidFill>
              </a:rPr>
              <a:t>since </a:t>
            </a:r>
            <a:r>
              <a:rPr lang="en-US" sz="1050" smtClean="0">
                <a:solidFill>
                  <a:srgbClr val="FFFFCC"/>
                </a:solidFill>
              </a:rPr>
              <a:t>30 </a:t>
            </a:r>
            <a:r>
              <a:rPr lang="en-US" sz="1050" dirty="0">
                <a:solidFill>
                  <a:srgbClr val="FFFFCC"/>
                </a:solidFill>
              </a:rPr>
              <a:t>November 2016. </a:t>
            </a:r>
            <a:endParaRPr lang="cs-CZ" sz="1050" dirty="0">
              <a:solidFill>
                <a:srgbClr val="FFFFCC"/>
              </a:solidFill>
              <a:latin typeface="Verdana" pitchFamily="34" charset="0"/>
            </a:endParaRPr>
          </a:p>
        </p:txBody>
      </p:sp>
      <p:sp>
        <p:nvSpPr>
          <p:cNvPr id="6" name="Text Box 5"/>
          <p:cNvSpPr txBox="1">
            <a:spLocks noChangeArrowheads="1"/>
          </p:cNvSpPr>
          <p:nvPr/>
        </p:nvSpPr>
        <p:spPr bwMode="auto">
          <a:xfrm>
            <a:off x="611560" y="365925"/>
            <a:ext cx="6048672"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Summary of CGW cases detected </a:t>
            </a:r>
            <a:r>
              <a:rPr lang="en-US" sz="1200" b="1" smtClean="0">
                <a:solidFill>
                  <a:srgbClr val="FF3300"/>
                </a:solidFill>
                <a:effectLst>
                  <a:outerShdw blurRad="38100" dist="38100" dir="2700000" algn="tl">
                    <a:srgbClr val="C0C0C0"/>
                  </a:outerShdw>
                </a:effectLst>
              </a:rPr>
              <a:t>in DNB   </a:t>
            </a:r>
            <a:r>
              <a:rPr lang="en-US" sz="1050" smtClean="0">
                <a:latin typeface="Verdana" pitchFamily="34" charset="0"/>
              </a:rPr>
              <a:t>(till 25 Oct 2019)</a:t>
            </a:r>
            <a:endParaRPr lang="cs-CZ" sz="1050" b="1" dirty="0">
              <a:solidFill>
                <a:srgbClr val="FF3300"/>
              </a:solidFill>
              <a:effectLst>
                <a:outerShdw blurRad="38100" dist="38100" dir="2700000" algn="tl">
                  <a:srgbClr val="C0C0C0"/>
                </a:outerShdw>
              </a:effectLst>
            </a:endParaRPr>
          </a:p>
        </p:txBody>
      </p:sp>
    </p:spTree>
    <p:extLst>
      <p:ext uri="{BB962C8B-B14F-4D97-AF65-F5344CB8AC3E}">
        <p14:creationId xmlns:p14="http://schemas.microsoft.com/office/powerpoint/2010/main" xmlns="" val="6234892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5" name="Text Box 5"/>
          <p:cNvSpPr txBox="1">
            <a:spLocks noChangeArrowheads="1"/>
          </p:cNvSpPr>
          <p:nvPr/>
        </p:nvSpPr>
        <p:spPr bwMode="auto">
          <a:xfrm>
            <a:off x="573182" y="335147"/>
            <a:ext cx="8031266" cy="307777"/>
          </a:xfrm>
          <a:prstGeom prst="rect">
            <a:avLst/>
          </a:prstGeom>
          <a:noFill/>
          <a:ln w="9525">
            <a:noFill/>
            <a:miter lim="800000"/>
            <a:headEnd/>
            <a:tailEnd/>
          </a:ln>
          <a:effectLst/>
        </p:spPr>
        <p:txBody>
          <a:bodyPr wrap="square">
            <a:spAutoFit/>
          </a:bodyPr>
          <a:lstStyle/>
          <a:p>
            <a:pPr>
              <a:defRPr/>
            </a:pPr>
            <a:r>
              <a:rPr lang="en-US" sz="1400" b="1" dirty="0">
                <a:solidFill>
                  <a:srgbClr val="FF3300"/>
                </a:solidFill>
                <a:effectLst>
                  <a:outerShdw blurRad="38100" dist="38100" dir="2700000" algn="tl">
                    <a:srgbClr val="C0C0C0"/>
                  </a:outerShdw>
                </a:effectLst>
                <a:latin typeface="Verdana" pitchFamily="34" charset="0"/>
              </a:rPr>
              <a:t>G</a:t>
            </a:r>
            <a:r>
              <a:rPr lang="en-US" sz="1400" b="1" dirty="0" smtClean="0">
                <a:solidFill>
                  <a:srgbClr val="FF3300"/>
                </a:solidFill>
                <a:effectLst>
                  <a:outerShdw blurRad="38100" dist="38100" dir="2700000" algn="tl">
                    <a:srgbClr val="C0C0C0"/>
                  </a:outerShdw>
                </a:effectLst>
                <a:latin typeface="Verdana" pitchFamily="34" charset="0"/>
              </a:rPr>
              <a:t>ravity waves in</a:t>
            </a:r>
            <a:r>
              <a:rPr lang="cs-CZ" sz="1400" b="1" dirty="0" smtClean="0">
                <a:solidFill>
                  <a:srgbClr val="FF3300"/>
                </a:solidFill>
                <a:effectLst>
                  <a:outerShdw blurRad="38100" dist="38100" dir="2700000" algn="tl">
                    <a:srgbClr val="C0C0C0"/>
                  </a:outerShdw>
                </a:effectLst>
                <a:latin typeface="Verdana" pitchFamily="34" charset="0"/>
              </a:rPr>
              <a:t> AIRS</a:t>
            </a:r>
            <a:r>
              <a:rPr lang="en-US" sz="1400" b="1" dirty="0" smtClean="0">
                <a:solidFill>
                  <a:srgbClr val="FF3300"/>
                </a:solidFill>
                <a:effectLst>
                  <a:outerShdw blurRad="38100" dist="38100" dir="2700000" algn="tl">
                    <a:srgbClr val="C0C0C0"/>
                  </a:outerShdw>
                </a:effectLst>
                <a:latin typeface="Verdana" pitchFamily="34" charset="0"/>
              </a:rPr>
              <a:t> data </a:t>
            </a:r>
            <a:r>
              <a:rPr lang="cs-CZ" sz="1200" b="1" dirty="0" smtClean="0">
                <a:solidFill>
                  <a:srgbClr val="FF3300"/>
                </a:solidFill>
                <a:effectLst>
                  <a:outerShdw blurRad="38100" dist="38100" dir="2700000" algn="tl">
                    <a:srgbClr val="C0C0C0"/>
                  </a:outerShdw>
                </a:effectLst>
                <a:latin typeface="Verdana" pitchFamily="34" charset="0"/>
              </a:rPr>
              <a:t> </a:t>
            </a:r>
            <a:r>
              <a:rPr lang="en-US" sz="1200" b="1" dirty="0" smtClean="0">
                <a:solidFill>
                  <a:srgbClr val="FF3300"/>
                </a:solidFill>
                <a:effectLst>
                  <a:outerShdw blurRad="38100" dist="38100" dir="2700000" algn="tl">
                    <a:srgbClr val="C0C0C0"/>
                  </a:outerShdw>
                </a:effectLst>
                <a:latin typeface="Verdana" pitchFamily="34" charset="0"/>
              </a:rPr>
              <a:t>(Atmospheric Infrared Sounder, Aqua satellite)</a:t>
            </a:r>
            <a:endParaRPr lang="cs-CZ" sz="1400" b="1" dirty="0">
              <a:solidFill>
                <a:srgbClr val="FF3300"/>
              </a:solidFill>
              <a:effectLst>
                <a:outerShdw blurRad="38100" dist="38100" dir="2700000" algn="tl">
                  <a:srgbClr val="C0C0C0"/>
                </a:outerShdw>
              </a:effectLst>
              <a:latin typeface="Verdana" pitchFamily="34" charset="0"/>
            </a:endParaRPr>
          </a:p>
        </p:txBody>
      </p:sp>
      <p:sp>
        <p:nvSpPr>
          <p:cNvPr id="6" name="TextovéPole 5"/>
          <p:cNvSpPr txBox="1"/>
          <p:nvPr/>
        </p:nvSpPr>
        <p:spPr>
          <a:xfrm>
            <a:off x="788636" y="928676"/>
            <a:ext cx="7743804" cy="2231380"/>
          </a:xfrm>
          <a:prstGeom prst="rect">
            <a:avLst/>
          </a:prstGeom>
          <a:noFill/>
        </p:spPr>
        <p:txBody>
          <a:bodyPr wrap="square" rtlCol="0">
            <a:spAutoFit/>
          </a:bodyPr>
          <a:lstStyle/>
          <a:p>
            <a:r>
              <a:rPr lang="en-US" sz="1100" dirty="0" smtClean="0">
                <a:solidFill>
                  <a:srgbClr val="FFFFCC"/>
                </a:solidFill>
                <a:latin typeface="Verdana" pitchFamily="34" charset="0"/>
              </a:rPr>
              <a:t>Simultaneous observations of CGW observed in DNB (85–100 km) and AIRS </a:t>
            </a:r>
            <a:r>
              <a:rPr lang="cs-CZ" sz="1100" dirty="0" smtClean="0">
                <a:solidFill>
                  <a:srgbClr val="FFFFCC"/>
                </a:solidFill>
              </a:rPr>
              <a:t>4.3 </a:t>
            </a:r>
            <a:r>
              <a:rPr lang="el-GR" sz="1100" dirty="0" smtClean="0">
                <a:solidFill>
                  <a:srgbClr val="FFFFCC"/>
                </a:solidFill>
              </a:rPr>
              <a:t>μ</a:t>
            </a:r>
            <a:r>
              <a:rPr lang="cs-CZ" sz="1100" dirty="0" smtClean="0">
                <a:solidFill>
                  <a:srgbClr val="FFFFCC"/>
                </a:solidFill>
              </a:rPr>
              <a:t>m radiance</a:t>
            </a:r>
            <a:r>
              <a:rPr lang="en-US" sz="1100" dirty="0" smtClean="0">
                <a:solidFill>
                  <a:srgbClr val="FFFFCC"/>
                </a:solidFill>
              </a:rPr>
              <a:t> (30-40 km) bands </a:t>
            </a:r>
            <a:r>
              <a:rPr lang="en-US" sz="1100" dirty="0" smtClean="0">
                <a:solidFill>
                  <a:srgbClr val="FFFFCC"/>
                </a:solidFill>
                <a:latin typeface="Verdana" pitchFamily="34" charset="0"/>
              </a:rPr>
              <a:t>- namely above tropical cyclones,  e.g.:</a:t>
            </a:r>
          </a:p>
          <a:p>
            <a:endParaRPr lang="en-US" sz="900" dirty="0" smtClean="0">
              <a:solidFill>
                <a:srgbClr val="FFFFCC"/>
              </a:solidFill>
              <a:latin typeface="Verdana" pitchFamily="34" charset="0"/>
            </a:endParaRPr>
          </a:p>
          <a:p>
            <a:endParaRPr lang="en-US" sz="900" dirty="0" smtClean="0">
              <a:solidFill>
                <a:srgbClr val="FFFFCC"/>
              </a:solidFill>
              <a:latin typeface="Verdana" pitchFamily="34" charset="0"/>
            </a:endParaRPr>
          </a:p>
          <a:p>
            <a:pPr marL="447675" indent="-265113">
              <a:buFont typeface="Wingdings" pitchFamily="2" charset="2"/>
              <a:buChar char="Ø"/>
            </a:pPr>
            <a:r>
              <a:rPr lang="cs-CZ" sz="900" dirty="0" err="1" smtClean="0">
                <a:solidFill>
                  <a:srgbClr val="FFFFCC"/>
                </a:solidFill>
              </a:rPr>
              <a:t>Jia</a:t>
            </a:r>
            <a:r>
              <a:rPr lang="cs-CZ" sz="900" dirty="0" smtClean="0">
                <a:solidFill>
                  <a:srgbClr val="FFFFCC"/>
                </a:solidFill>
              </a:rPr>
              <a:t> </a:t>
            </a:r>
            <a:r>
              <a:rPr lang="cs-CZ" sz="900" dirty="0" err="1" smtClean="0">
                <a:solidFill>
                  <a:srgbClr val="FFFFCC"/>
                </a:solidFill>
              </a:rPr>
              <a:t>Yue</a:t>
            </a:r>
            <a:r>
              <a:rPr lang="en-US" sz="900" dirty="0" smtClean="0">
                <a:solidFill>
                  <a:srgbClr val="FFFFCC"/>
                </a:solidFill>
              </a:rPr>
              <a:t>,</a:t>
            </a:r>
            <a:r>
              <a:rPr lang="cs-CZ" sz="900" dirty="0" smtClean="0">
                <a:solidFill>
                  <a:srgbClr val="FFFFCC"/>
                </a:solidFill>
              </a:rPr>
              <a:t> Steven</a:t>
            </a:r>
            <a:r>
              <a:rPr lang="en-US" sz="900" dirty="0" smtClean="0">
                <a:solidFill>
                  <a:srgbClr val="FFFFCC"/>
                </a:solidFill>
              </a:rPr>
              <a:t> </a:t>
            </a:r>
            <a:r>
              <a:rPr lang="cs-CZ" sz="900" dirty="0" err="1" smtClean="0">
                <a:solidFill>
                  <a:srgbClr val="FFFFCC"/>
                </a:solidFill>
              </a:rPr>
              <a:t>D.Miller</a:t>
            </a:r>
            <a:r>
              <a:rPr lang="cs-CZ" sz="900" dirty="0" smtClean="0">
                <a:solidFill>
                  <a:srgbClr val="FFFFCC"/>
                </a:solidFill>
              </a:rPr>
              <a:t>, Lars</a:t>
            </a:r>
            <a:r>
              <a:rPr lang="en-US" sz="900" dirty="0" smtClean="0">
                <a:solidFill>
                  <a:srgbClr val="FFFFCC"/>
                </a:solidFill>
              </a:rPr>
              <a:t> </a:t>
            </a:r>
            <a:r>
              <a:rPr lang="cs-CZ" sz="900" dirty="0" smtClean="0">
                <a:solidFill>
                  <a:srgbClr val="FFFFCC"/>
                </a:solidFill>
              </a:rPr>
              <a:t>Hoffmann, </a:t>
            </a:r>
            <a:r>
              <a:rPr lang="en-US" sz="900" dirty="0" smtClean="0">
                <a:solidFill>
                  <a:srgbClr val="FFFFCC"/>
                </a:solidFill>
              </a:rPr>
              <a:t>W</a:t>
            </a:r>
            <a:r>
              <a:rPr lang="cs-CZ" sz="900" dirty="0" err="1" smtClean="0">
                <a:solidFill>
                  <a:srgbClr val="FFFFCC"/>
                </a:solidFill>
              </a:rPr>
              <a:t>illiam</a:t>
            </a:r>
            <a:r>
              <a:rPr lang="en-US" sz="900" dirty="0" smtClean="0">
                <a:solidFill>
                  <a:srgbClr val="FFFFCC"/>
                </a:solidFill>
              </a:rPr>
              <a:t> </a:t>
            </a:r>
            <a:r>
              <a:rPr lang="cs-CZ" sz="900" dirty="0" smtClean="0">
                <a:solidFill>
                  <a:srgbClr val="FFFFCC"/>
                </a:solidFill>
              </a:rPr>
              <a:t>C.</a:t>
            </a:r>
            <a:r>
              <a:rPr lang="en-US" sz="900" dirty="0" smtClean="0">
                <a:solidFill>
                  <a:srgbClr val="FFFFCC"/>
                </a:solidFill>
              </a:rPr>
              <a:t> </a:t>
            </a:r>
            <a:r>
              <a:rPr lang="cs-CZ" sz="900" dirty="0" err="1" smtClean="0">
                <a:solidFill>
                  <a:srgbClr val="FFFFCC"/>
                </a:solidFill>
              </a:rPr>
              <a:t>StrakaIII</a:t>
            </a:r>
            <a:r>
              <a:rPr lang="en-US" sz="900" dirty="0" smtClean="0">
                <a:solidFill>
                  <a:srgbClr val="FFFFCC"/>
                </a:solidFill>
              </a:rPr>
              <a:t>, 2014: </a:t>
            </a:r>
            <a:r>
              <a:rPr lang="cs-CZ" sz="900" dirty="0" smtClean="0">
                <a:solidFill>
                  <a:srgbClr val="FFFFCC"/>
                </a:solidFill>
              </a:rPr>
              <a:t> </a:t>
            </a:r>
            <a:r>
              <a:rPr lang="en-US" sz="900" dirty="0" smtClean="0">
                <a:solidFill>
                  <a:srgbClr val="FFFFCC"/>
                </a:solidFill>
              </a:rPr>
              <a:t>Stratospheric and mesospheric concentric gravity waves over tropical cyclone </a:t>
            </a:r>
            <a:r>
              <a:rPr lang="en-US" sz="900" dirty="0" err="1" smtClean="0">
                <a:solidFill>
                  <a:srgbClr val="FFFFCC"/>
                </a:solidFill>
              </a:rPr>
              <a:t>Mahasen</a:t>
            </a:r>
            <a:r>
              <a:rPr lang="en-US" sz="900" dirty="0" smtClean="0">
                <a:solidFill>
                  <a:srgbClr val="FFFFCC"/>
                </a:solidFill>
              </a:rPr>
              <a:t>: Joint AIRS and VIIRS satellite observations. </a:t>
            </a:r>
            <a:r>
              <a:rPr lang="en-US" sz="900" dirty="0" smtClean="0">
                <a:solidFill>
                  <a:srgbClr val="FFFFCC"/>
                </a:solidFill>
                <a:hlinkClick r:id="rId4"/>
              </a:rPr>
              <a:t>http://dx.doi.org/10.1016/j.jastp.2014.07.003</a:t>
            </a:r>
            <a:r>
              <a:rPr lang="en-US" sz="900" dirty="0" smtClean="0">
                <a:solidFill>
                  <a:srgbClr val="FFFFCC"/>
                </a:solidFill>
              </a:rPr>
              <a:t> </a:t>
            </a:r>
          </a:p>
          <a:p>
            <a:pPr marL="447675" indent="-265113">
              <a:buFont typeface="Wingdings" pitchFamily="2" charset="2"/>
              <a:buChar char="Ø"/>
            </a:pPr>
            <a:endParaRPr lang="en-US" sz="900" dirty="0" smtClean="0">
              <a:solidFill>
                <a:srgbClr val="FFFFCC"/>
              </a:solidFill>
              <a:latin typeface="Verdana" pitchFamily="34" charset="0"/>
            </a:endParaRPr>
          </a:p>
          <a:p>
            <a:pPr marL="447675" indent="-265113">
              <a:buFont typeface="Wingdings" pitchFamily="2" charset="2"/>
              <a:buChar char="Ø"/>
            </a:pPr>
            <a:r>
              <a:rPr lang="en-US" sz="900" dirty="0" smtClean="0">
                <a:solidFill>
                  <a:srgbClr val="FFFFCC"/>
                </a:solidFill>
              </a:rPr>
              <a:t>Gong, </a:t>
            </a:r>
            <a:r>
              <a:rPr lang="en-US" sz="900" dirty="0" err="1" smtClean="0">
                <a:solidFill>
                  <a:srgbClr val="FFFFCC"/>
                </a:solidFill>
              </a:rPr>
              <a:t>Jie</a:t>
            </a:r>
            <a:r>
              <a:rPr lang="en-US" sz="900" dirty="0" smtClean="0">
                <a:solidFill>
                  <a:srgbClr val="FFFFCC"/>
                </a:solidFill>
              </a:rPr>
              <a:t>; Yue, </a:t>
            </a:r>
            <a:r>
              <a:rPr lang="en-US" sz="900" dirty="0" err="1" smtClean="0">
                <a:solidFill>
                  <a:srgbClr val="FFFFCC"/>
                </a:solidFill>
              </a:rPr>
              <a:t>Jia</a:t>
            </a:r>
            <a:r>
              <a:rPr lang="en-US" sz="900" dirty="0" smtClean="0">
                <a:solidFill>
                  <a:srgbClr val="FFFFCC"/>
                </a:solidFill>
              </a:rPr>
              <a:t>; and Wu, Dong L., 2015: Global survey of concentric gravity waves in AIRS images and ECMWF analysis. </a:t>
            </a:r>
            <a:r>
              <a:rPr lang="en-US" sz="900" i="1" dirty="0" smtClean="0">
                <a:solidFill>
                  <a:srgbClr val="FFFFCC"/>
                </a:solidFill>
              </a:rPr>
              <a:t>NASA </a:t>
            </a:r>
            <a:r>
              <a:rPr lang="cs-CZ" sz="900" i="1" dirty="0" err="1" smtClean="0">
                <a:solidFill>
                  <a:srgbClr val="FFFFCC"/>
                </a:solidFill>
              </a:rPr>
              <a:t>Publications</a:t>
            </a:r>
            <a:r>
              <a:rPr lang="cs-CZ" sz="900" i="1" dirty="0" smtClean="0">
                <a:solidFill>
                  <a:srgbClr val="FFFFCC"/>
                </a:solidFill>
              </a:rPr>
              <a:t>. </a:t>
            </a:r>
            <a:r>
              <a:rPr lang="cs-CZ" sz="900" i="1" dirty="0" err="1" smtClean="0">
                <a:solidFill>
                  <a:srgbClr val="FFFFCC"/>
                </a:solidFill>
              </a:rPr>
              <a:t>Paper</a:t>
            </a:r>
            <a:r>
              <a:rPr lang="cs-CZ" sz="900" i="1" dirty="0" smtClean="0">
                <a:solidFill>
                  <a:srgbClr val="FFFFCC"/>
                </a:solidFill>
              </a:rPr>
              <a:t> 157.</a:t>
            </a:r>
            <a:r>
              <a:rPr lang="en-US" sz="900" i="1" dirty="0" smtClean="0">
                <a:solidFill>
                  <a:srgbClr val="FFFFCC"/>
                </a:solidFill>
              </a:rPr>
              <a:t> </a:t>
            </a:r>
            <a:r>
              <a:rPr lang="cs-CZ" sz="900" dirty="0" smtClean="0">
                <a:solidFill>
                  <a:srgbClr val="FFFFCC"/>
                </a:solidFill>
                <a:hlinkClick r:id="rId5"/>
              </a:rPr>
              <a:t>http://digitalcommons.unl.edu/nasapub/157</a:t>
            </a:r>
            <a:endParaRPr lang="cs-CZ" sz="900" dirty="0" smtClean="0">
              <a:solidFill>
                <a:srgbClr val="FFFFCC"/>
              </a:solidFill>
            </a:endParaRPr>
          </a:p>
          <a:p>
            <a:pPr marL="447675" indent="-265113">
              <a:buFont typeface="Wingdings" pitchFamily="2" charset="2"/>
              <a:buChar char="Ø"/>
            </a:pPr>
            <a:endParaRPr lang="cs-CZ" sz="900" dirty="0">
              <a:solidFill>
                <a:srgbClr val="FFFFCC"/>
              </a:solidFill>
            </a:endParaRPr>
          </a:p>
          <a:p>
            <a:pPr marL="447675" indent="-265113">
              <a:buFont typeface="Wingdings" pitchFamily="2" charset="2"/>
              <a:buChar char="Ø"/>
            </a:pPr>
            <a:r>
              <a:rPr lang="en-US" sz="900" dirty="0" err="1" smtClean="0">
                <a:solidFill>
                  <a:srgbClr val="FFFFCC"/>
                </a:solidFill>
              </a:rPr>
              <a:t>L.Hoffmann</a:t>
            </a:r>
            <a:r>
              <a:rPr lang="cs-CZ" sz="900" dirty="0" smtClean="0">
                <a:solidFill>
                  <a:srgbClr val="FFFFCC"/>
                </a:solidFill>
              </a:rPr>
              <a:t>, </a:t>
            </a:r>
            <a:r>
              <a:rPr lang="en-US" sz="900" dirty="0" err="1" smtClean="0">
                <a:solidFill>
                  <a:srgbClr val="FFFFCC"/>
                </a:solidFill>
              </a:rPr>
              <a:t>M.J.Alexander</a:t>
            </a:r>
            <a:r>
              <a:rPr lang="cs-CZ" sz="900" dirty="0" smtClean="0">
                <a:solidFill>
                  <a:srgbClr val="FFFFCC"/>
                </a:solidFill>
              </a:rPr>
              <a:t>,</a:t>
            </a:r>
            <a:r>
              <a:rPr lang="en-US" sz="900" dirty="0" smtClean="0">
                <a:solidFill>
                  <a:srgbClr val="FFFFCC"/>
                </a:solidFill>
              </a:rPr>
              <a:t> </a:t>
            </a:r>
            <a:r>
              <a:rPr lang="en-US" sz="900" dirty="0" err="1" smtClean="0">
                <a:solidFill>
                  <a:srgbClr val="FFFFCC"/>
                </a:solidFill>
              </a:rPr>
              <a:t>C.Clerbaux</a:t>
            </a:r>
            <a:r>
              <a:rPr lang="cs-CZ" sz="900" dirty="0" smtClean="0">
                <a:solidFill>
                  <a:srgbClr val="FFFFCC"/>
                </a:solidFill>
              </a:rPr>
              <a:t>, </a:t>
            </a:r>
            <a:r>
              <a:rPr lang="en-US" sz="900" dirty="0" err="1" smtClean="0">
                <a:solidFill>
                  <a:srgbClr val="FFFFCC"/>
                </a:solidFill>
              </a:rPr>
              <a:t>A.W.Grimsdell</a:t>
            </a:r>
            <a:r>
              <a:rPr lang="en-US" sz="900" dirty="0" smtClean="0">
                <a:solidFill>
                  <a:srgbClr val="FFFFCC"/>
                </a:solidFill>
              </a:rPr>
              <a:t>, </a:t>
            </a:r>
            <a:r>
              <a:rPr lang="en-US" sz="900" dirty="0" err="1" smtClean="0">
                <a:solidFill>
                  <a:srgbClr val="FFFFCC"/>
                </a:solidFill>
              </a:rPr>
              <a:t>C.I.Meyer</a:t>
            </a:r>
            <a:r>
              <a:rPr lang="en-US" sz="900" dirty="0" smtClean="0">
                <a:solidFill>
                  <a:srgbClr val="FFFFCC"/>
                </a:solidFill>
              </a:rPr>
              <a:t>, </a:t>
            </a:r>
            <a:r>
              <a:rPr lang="en-US" sz="900" dirty="0" err="1" smtClean="0">
                <a:solidFill>
                  <a:srgbClr val="FFFFCC"/>
                </a:solidFill>
              </a:rPr>
              <a:t>T.Rößler</a:t>
            </a:r>
            <a:r>
              <a:rPr lang="en-US" sz="900" dirty="0" smtClean="0">
                <a:solidFill>
                  <a:srgbClr val="FFFFCC"/>
                </a:solidFill>
              </a:rPr>
              <a:t>, and </a:t>
            </a:r>
            <a:r>
              <a:rPr lang="en-US" sz="900" dirty="0" err="1" smtClean="0">
                <a:solidFill>
                  <a:srgbClr val="FFFFCC"/>
                </a:solidFill>
              </a:rPr>
              <a:t>B.Tournier</a:t>
            </a:r>
            <a:r>
              <a:rPr lang="cs-CZ" sz="900" dirty="0" smtClean="0">
                <a:solidFill>
                  <a:srgbClr val="FFFFCC"/>
                </a:solidFill>
              </a:rPr>
              <a:t>, 2014: </a:t>
            </a:r>
            <a:r>
              <a:rPr lang="en-US" sz="900" dirty="0" err="1">
                <a:solidFill>
                  <a:srgbClr val="FFFFCC"/>
                </a:solidFill>
              </a:rPr>
              <a:t>Intercomparison</a:t>
            </a:r>
            <a:r>
              <a:rPr lang="en-US" sz="900" dirty="0">
                <a:solidFill>
                  <a:srgbClr val="FFFFCC"/>
                </a:solidFill>
              </a:rPr>
              <a:t> of stratospheric gravity wave </a:t>
            </a:r>
            <a:r>
              <a:rPr lang="en-US" sz="900" dirty="0" smtClean="0">
                <a:solidFill>
                  <a:srgbClr val="FFFFCC"/>
                </a:solidFill>
              </a:rPr>
              <a:t>observations</a:t>
            </a:r>
            <a:r>
              <a:rPr lang="cs-CZ" sz="900" dirty="0" smtClean="0">
                <a:solidFill>
                  <a:srgbClr val="FFFFCC"/>
                </a:solidFill>
              </a:rPr>
              <a:t> </a:t>
            </a:r>
            <a:r>
              <a:rPr lang="en-US" sz="900" dirty="0" smtClean="0">
                <a:solidFill>
                  <a:srgbClr val="FFFFCC"/>
                </a:solidFill>
              </a:rPr>
              <a:t>with </a:t>
            </a:r>
            <a:r>
              <a:rPr lang="en-US" sz="900" dirty="0">
                <a:solidFill>
                  <a:srgbClr val="FFFFCC"/>
                </a:solidFill>
              </a:rPr>
              <a:t>AIRS and </a:t>
            </a:r>
            <a:r>
              <a:rPr lang="en-US" sz="900" dirty="0" smtClean="0">
                <a:solidFill>
                  <a:srgbClr val="FFFFCC"/>
                </a:solidFill>
              </a:rPr>
              <a:t>IASI</a:t>
            </a:r>
            <a:r>
              <a:rPr lang="cs-CZ" sz="900" dirty="0" smtClean="0">
                <a:solidFill>
                  <a:srgbClr val="FFFFCC"/>
                </a:solidFill>
              </a:rPr>
              <a:t>. </a:t>
            </a:r>
            <a:r>
              <a:rPr lang="en-US" sz="900" dirty="0">
                <a:solidFill>
                  <a:srgbClr val="FFFFCC"/>
                </a:solidFill>
              </a:rPr>
              <a:t>Atmos. Meas. Tech., 7, 4517–4537, </a:t>
            </a:r>
            <a:r>
              <a:rPr lang="en-US" sz="900" dirty="0" smtClean="0">
                <a:solidFill>
                  <a:srgbClr val="FFFFCC"/>
                </a:solidFill>
              </a:rPr>
              <a:t>2014</a:t>
            </a:r>
            <a:r>
              <a:rPr lang="cs-CZ" sz="900" dirty="0">
                <a:solidFill>
                  <a:srgbClr val="FFFFCC"/>
                </a:solidFill>
              </a:rPr>
              <a:t>. </a:t>
            </a:r>
            <a:r>
              <a:rPr lang="cs-CZ" sz="900" dirty="0">
                <a:solidFill>
                  <a:srgbClr val="FFFFCC"/>
                </a:solidFill>
                <a:hlinkClick r:id="rId6"/>
              </a:rPr>
              <a:t>doi:10.5194/amt-7-4517-2014</a:t>
            </a:r>
            <a:endParaRPr lang="en-US" sz="900" dirty="0">
              <a:solidFill>
                <a:srgbClr val="FFFFCC"/>
              </a:solidFill>
            </a:endParaRPr>
          </a:p>
          <a:p>
            <a:endParaRPr lang="en-US" sz="900" dirty="0" smtClean="0">
              <a:solidFill>
                <a:srgbClr val="FFFFCC"/>
              </a:solidFill>
              <a:latin typeface="Verdana" pitchFamily="34" charset="0"/>
            </a:endParaRPr>
          </a:p>
        </p:txBody>
      </p:sp>
      <p:sp>
        <p:nvSpPr>
          <p:cNvPr id="2" name="TextovéPole 1"/>
          <p:cNvSpPr txBox="1"/>
          <p:nvPr/>
        </p:nvSpPr>
        <p:spPr>
          <a:xfrm>
            <a:off x="1071538" y="3286130"/>
            <a:ext cx="7456912" cy="1012755"/>
          </a:xfrm>
          <a:prstGeom prst="rect">
            <a:avLst/>
          </a:prstGeom>
          <a:noFill/>
          <a:ln w="3175">
            <a:solidFill>
              <a:srgbClr val="FF0000"/>
            </a:solidFill>
          </a:ln>
        </p:spPr>
        <p:txBody>
          <a:bodyPr wrap="square" lIns="108000" tIns="72000" rIns="108000" bIns="108000" rtlCol="0">
            <a:spAutoFit/>
          </a:bodyPr>
          <a:lstStyle/>
          <a:p>
            <a:r>
              <a:rPr lang="en-US" sz="1100" dirty="0">
                <a:solidFill>
                  <a:srgbClr val="FFFFCC"/>
                </a:solidFill>
                <a:latin typeface="Verdana" pitchFamily="34" charset="0"/>
              </a:rPr>
              <a:t>Our </a:t>
            </a:r>
            <a:r>
              <a:rPr lang="en-US" sz="1100" dirty="0" smtClean="0">
                <a:solidFill>
                  <a:srgbClr val="FFFFCC"/>
                </a:solidFill>
                <a:latin typeface="Verdana" pitchFamily="34" charset="0"/>
              </a:rPr>
              <a:t>study:  </a:t>
            </a:r>
            <a:r>
              <a:rPr lang="en-US" sz="1100" dirty="0">
                <a:solidFill>
                  <a:srgbClr val="FFFFCC"/>
                </a:solidFill>
                <a:latin typeface="Verdana" pitchFamily="34" charset="0"/>
              </a:rPr>
              <a:t>survey of all collected DNB-based CGW cases in </a:t>
            </a:r>
            <a:r>
              <a:rPr lang="en-US" sz="1100" dirty="0" smtClean="0">
                <a:solidFill>
                  <a:srgbClr val="FFFFCC"/>
                </a:solidFill>
                <a:latin typeface="Verdana" pitchFamily="34" charset="0"/>
              </a:rPr>
              <a:t>nightglow for </a:t>
            </a:r>
            <a:r>
              <a:rPr lang="en-US" sz="1100" dirty="0">
                <a:solidFill>
                  <a:srgbClr val="FFFFCC"/>
                </a:solidFill>
                <a:latin typeface="Verdana" pitchFamily="34" charset="0"/>
              </a:rPr>
              <a:t>presence of corresponding (concentric) gravity waves in the AIRS data</a:t>
            </a:r>
            <a:r>
              <a:rPr lang="en-US" sz="1100" dirty="0" smtClean="0">
                <a:solidFill>
                  <a:srgbClr val="FFFFCC"/>
                </a:solidFill>
                <a:latin typeface="Verdana" pitchFamily="34" charset="0"/>
              </a:rPr>
              <a:t>.</a:t>
            </a:r>
          </a:p>
          <a:p>
            <a:endParaRPr lang="en-US" sz="1100" dirty="0">
              <a:solidFill>
                <a:srgbClr val="FFFFCC"/>
              </a:solidFill>
              <a:latin typeface="Verdana" pitchFamily="34" charset="0"/>
            </a:endParaRPr>
          </a:p>
          <a:p>
            <a:r>
              <a:rPr lang="en-US" sz="1050" dirty="0" smtClean="0">
                <a:solidFill>
                  <a:srgbClr val="FFFFCC"/>
                </a:solidFill>
                <a:latin typeface="Verdana" pitchFamily="34" charset="0"/>
              </a:rPr>
              <a:t>Simple approach – use of the original radiances only. Probably not as efficient as other, more advanced methods described in the studies above, but easy and fast. </a:t>
            </a:r>
            <a:endParaRPr lang="en-US" sz="1050" dirty="0">
              <a:solidFill>
                <a:srgbClr val="FFFFCC"/>
              </a:solidFill>
              <a:latin typeface="Verdana" pitchFamily="34" charset="0"/>
            </a:endParaRPr>
          </a:p>
        </p:txBody>
      </p:sp>
    </p:spTree>
    <p:extLst>
      <p:ext uri="{BB962C8B-B14F-4D97-AF65-F5344CB8AC3E}">
        <p14:creationId xmlns:p14="http://schemas.microsoft.com/office/powerpoint/2010/main" xmlns="" val="23075466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a:noFill/>
          <a:ln>
            <a:noFill/>
          </a:ln>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7" name="Picture 1" descr="O:\VIIRS-NPP DNB airglow\20140427 Cb-gen airglow Tibet\20140427-1557utc_Jeff-Dai_Ripples-in-the-sky_small.jpg"/>
          <p:cNvPicPr>
            <a:picLocks noChangeAspect="1" noChangeArrowheads="1"/>
          </p:cNvPicPr>
          <p:nvPr/>
        </p:nvPicPr>
        <p:blipFill>
          <a:blip r:embed="rId4" cstate="print">
            <a:lum bright="3000" contrast="12000"/>
          </a:blip>
          <a:srcRect/>
          <a:stretch>
            <a:fillRect/>
          </a:stretch>
        </p:blipFill>
        <p:spPr bwMode="auto">
          <a:xfrm>
            <a:off x="266148" y="1131590"/>
            <a:ext cx="4161836" cy="2776723"/>
          </a:xfrm>
          <a:prstGeom prst="rect">
            <a:avLst/>
          </a:prstGeom>
          <a:noFill/>
          <a:ln w="0">
            <a:solidFill>
              <a:schemeClr val="bg1">
                <a:lumMod val="50000"/>
              </a:schemeClr>
            </a:solidFill>
          </a:ln>
        </p:spPr>
      </p:pic>
      <p:sp>
        <p:nvSpPr>
          <p:cNvPr id="14" name="TextovéPole 13"/>
          <p:cNvSpPr txBox="1"/>
          <p:nvPr/>
        </p:nvSpPr>
        <p:spPr>
          <a:xfrm>
            <a:off x="5864899" y="4387919"/>
            <a:ext cx="1659429" cy="200055"/>
          </a:xfrm>
          <a:prstGeom prst="rect">
            <a:avLst/>
          </a:prstGeom>
          <a:noFill/>
        </p:spPr>
        <p:txBody>
          <a:bodyPr wrap="none" rtlCol="0">
            <a:spAutoFit/>
          </a:bodyPr>
          <a:lstStyle/>
          <a:p>
            <a:r>
              <a:rPr lang="en-US" sz="700" smtClean="0">
                <a:solidFill>
                  <a:schemeClr val="bg1">
                    <a:lumMod val="50000"/>
                  </a:schemeClr>
                </a:solidFill>
                <a:latin typeface="Verdana" pitchFamily="34" charset="0"/>
              </a:rPr>
              <a:t>AIRS (Aqua) 19:29 – 19:41 UTC</a:t>
            </a:r>
            <a:endParaRPr lang="cs-CZ" sz="700" smtClean="0">
              <a:solidFill>
                <a:schemeClr val="bg1">
                  <a:lumMod val="50000"/>
                </a:schemeClr>
              </a:solidFill>
              <a:latin typeface="Verdana" pitchFamily="34" charset="0"/>
            </a:endParaRPr>
          </a:p>
        </p:txBody>
      </p:sp>
      <p:sp>
        <p:nvSpPr>
          <p:cNvPr id="15" name="Text Box 5"/>
          <p:cNvSpPr txBox="1">
            <a:spLocks noChangeArrowheads="1"/>
          </p:cNvSpPr>
          <p:nvPr/>
        </p:nvSpPr>
        <p:spPr bwMode="auto">
          <a:xfrm>
            <a:off x="179512" y="195486"/>
            <a:ext cx="7992888" cy="923330"/>
          </a:xfrm>
          <a:prstGeom prst="rect">
            <a:avLst/>
          </a:prstGeom>
          <a:noFill/>
          <a:ln w="9525">
            <a:noFill/>
            <a:miter lim="800000"/>
            <a:headEnd/>
            <a:tailEnd/>
          </a:ln>
          <a:effectLst/>
        </p:spPr>
        <p:txBody>
          <a:bodyPr wrap="square">
            <a:spAutoFit/>
          </a:bodyPr>
          <a:lstStyle/>
          <a:p>
            <a:pPr>
              <a:defRPr/>
            </a:pPr>
            <a:r>
              <a:rPr lang="en-US" sz="1100" b="1" dirty="0" smtClean="0">
                <a:solidFill>
                  <a:srgbClr val="FF3300"/>
                </a:solidFill>
                <a:effectLst>
                  <a:outerShdw blurRad="38100" dist="38100" dir="2700000" algn="tl">
                    <a:srgbClr val="C0C0C0"/>
                  </a:outerShdw>
                </a:effectLst>
              </a:rPr>
              <a:t>Example of concentric gravity waves in</a:t>
            </a:r>
            <a:r>
              <a:rPr lang="cs-CZ" sz="1100" b="1" dirty="0" smtClean="0">
                <a:solidFill>
                  <a:srgbClr val="FF3300"/>
                </a:solidFill>
                <a:effectLst>
                  <a:outerShdw blurRad="38100" dist="38100" dir="2700000" algn="tl">
                    <a:srgbClr val="C0C0C0"/>
                  </a:outerShdw>
                </a:effectLst>
              </a:rPr>
              <a:t> nightglow (</a:t>
            </a:r>
            <a:r>
              <a:rPr lang="en-US" sz="1100" b="1" dirty="0" smtClean="0">
                <a:solidFill>
                  <a:srgbClr val="FF3300"/>
                </a:solidFill>
                <a:effectLst>
                  <a:outerShdw blurRad="38100" dist="38100" dir="2700000" algn="tl">
                    <a:srgbClr val="C0C0C0"/>
                  </a:outerShdw>
                </a:effectLst>
              </a:rPr>
              <a:t>left, ground-based photo</a:t>
            </a:r>
            <a:r>
              <a:rPr lang="cs-CZ" sz="1100" b="1" dirty="0" smtClean="0">
                <a:solidFill>
                  <a:srgbClr val="FF3300"/>
                </a:solidFill>
                <a:effectLst>
                  <a:outerShdw blurRad="38100" dist="38100" dir="2700000" algn="tl">
                    <a:srgbClr val="C0C0C0"/>
                  </a:outerShdw>
                </a:effectLst>
              </a:rPr>
              <a:t>), </a:t>
            </a:r>
            <a:r>
              <a:rPr lang="en-US" sz="1100" b="1" dirty="0" smtClean="0">
                <a:solidFill>
                  <a:srgbClr val="FF3300"/>
                </a:solidFill>
                <a:effectLst>
                  <a:outerShdw blurRad="38100" dist="38100" dir="2700000" algn="tl">
                    <a:srgbClr val="C0C0C0"/>
                  </a:outerShdw>
                </a:effectLst>
              </a:rPr>
              <a:t/>
            </a:r>
            <a:br>
              <a:rPr lang="en-US" sz="1100" b="1" dirty="0" smtClean="0">
                <a:solidFill>
                  <a:srgbClr val="FF3300"/>
                </a:solidFill>
                <a:effectLst>
                  <a:outerShdw blurRad="38100" dist="38100" dir="2700000" algn="tl">
                    <a:srgbClr val="C0C0C0"/>
                  </a:outerShdw>
                </a:effectLst>
              </a:rPr>
            </a:br>
            <a:r>
              <a:rPr lang="cs-CZ" sz="1100" b="1" dirty="0" smtClean="0">
                <a:solidFill>
                  <a:srgbClr val="FF3300"/>
                </a:solidFill>
                <a:effectLst>
                  <a:outerShdw blurRad="38100" dist="38100" dir="2700000" algn="tl">
                    <a:srgbClr val="C0C0C0"/>
                  </a:outerShdw>
                </a:effectLst>
              </a:rPr>
              <a:t>and in</a:t>
            </a:r>
            <a:r>
              <a:rPr lang="en-US" sz="1100" b="1" dirty="0" smtClean="0">
                <a:solidFill>
                  <a:srgbClr val="FF3300"/>
                </a:solidFill>
                <a:effectLst>
                  <a:outerShdw blurRad="38100" dist="38100" dir="2700000" algn="tl">
                    <a:srgbClr val="C0C0C0"/>
                  </a:outerShdw>
                </a:effectLst>
              </a:rPr>
              <a:t> the upper stratosphere</a:t>
            </a:r>
            <a:r>
              <a:rPr lang="cs-CZ" sz="1100" b="1" dirty="0" smtClean="0">
                <a:solidFill>
                  <a:srgbClr val="FF3300"/>
                </a:solidFill>
                <a:effectLst>
                  <a:outerShdw blurRad="38100" dist="38100" dir="2700000" algn="tl">
                    <a:srgbClr val="C0C0C0"/>
                  </a:outerShdw>
                </a:effectLst>
              </a:rPr>
              <a:t>, in</a:t>
            </a:r>
            <a:r>
              <a:rPr lang="en-US" sz="1100" b="1" dirty="0" smtClean="0">
                <a:solidFill>
                  <a:srgbClr val="FF3300"/>
                </a:solidFill>
                <a:effectLst>
                  <a:outerShdw blurRad="38100" dist="38100" dir="2700000" algn="tl">
                    <a:srgbClr val="C0C0C0"/>
                  </a:outerShdw>
                </a:effectLst>
              </a:rPr>
              <a:t> AIRS data </a:t>
            </a:r>
            <a:r>
              <a:rPr lang="en-US" sz="1100" b="1" dirty="0">
                <a:solidFill>
                  <a:srgbClr val="FF3300"/>
                </a:solidFill>
                <a:effectLst>
                  <a:outerShdw blurRad="38100" dist="38100" dir="2700000" algn="tl">
                    <a:srgbClr val="C0C0C0"/>
                  </a:outerShdw>
                </a:effectLst>
              </a:rPr>
              <a:t>(right</a:t>
            </a:r>
            <a:r>
              <a:rPr lang="en-US" sz="1100" b="1" dirty="0" smtClean="0">
                <a:solidFill>
                  <a:srgbClr val="FF3300"/>
                </a:solidFill>
                <a:effectLst>
                  <a:outerShdw blurRad="38100" dist="38100" dir="2700000" algn="tl">
                    <a:srgbClr val="C0C0C0"/>
                  </a:outerShdw>
                </a:effectLst>
              </a:rPr>
              <a:t>) </a:t>
            </a:r>
            <a:r>
              <a:rPr lang="cs-CZ" sz="1100" b="1" dirty="0" smtClean="0">
                <a:solidFill>
                  <a:srgbClr val="FF3300"/>
                </a:solidFill>
                <a:effectLst>
                  <a:outerShdw blurRad="38100" dist="38100" dir="2700000" algn="tl">
                    <a:srgbClr val="C0C0C0"/>
                  </a:outerShdw>
                </a:effectLst>
              </a:rPr>
              <a:t/>
            </a:r>
            <a:br>
              <a:rPr lang="cs-CZ" sz="1100" b="1" dirty="0" smtClean="0">
                <a:solidFill>
                  <a:srgbClr val="FF3300"/>
                </a:solidFill>
                <a:effectLst>
                  <a:outerShdw blurRad="38100" dist="38100" dir="2700000" algn="tl">
                    <a:srgbClr val="C0C0C0"/>
                  </a:outerShdw>
                </a:effectLst>
              </a:rPr>
            </a:br>
            <a:endParaRPr lang="en-US" sz="1100" b="1" dirty="0" smtClean="0">
              <a:solidFill>
                <a:srgbClr val="FF3300"/>
              </a:solidFill>
              <a:effectLst>
                <a:outerShdw blurRad="38100" dist="38100" dir="2700000" algn="tl">
                  <a:srgbClr val="C0C0C0"/>
                </a:outerShdw>
              </a:effectLst>
            </a:endParaRPr>
          </a:p>
          <a:p>
            <a:pPr>
              <a:defRPr/>
            </a:pPr>
            <a:r>
              <a:rPr lang="cs-CZ" sz="1100" b="1" dirty="0" smtClean="0">
                <a:solidFill>
                  <a:srgbClr val="FF3300"/>
                </a:solidFill>
                <a:effectLst>
                  <a:outerShdw blurRad="38100" dist="38100" dir="2700000" algn="tl">
                    <a:srgbClr val="C0C0C0"/>
                  </a:outerShdw>
                </a:effectLst>
              </a:rPr>
              <a:t/>
            </a:r>
            <a:br>
              <a:rPr lang="cs-CZ" sz="1100" b="1" dirty="0" smtClean="0">
                <a:solidFill>
                  <a:srgbClr val="FF3300"/>
                </a:solidFill>
                <a:effectLst>
                  <a:outerShdw blurRad="38100" dist="38100" dir="2700000" algn="tl">
                    <a:srgbClr val="C0C0C0"/>
                  </a:outerShdw>
                </a:effectLst>
              </a:rPr>
            </a:br>
            <a:r>
              <a:rPr lang="en-US" sz="1000" dirty="0" smtClean="0">
                <a:solidFill>
                  <a:srgbClr val="FFFFCC"/>
                </a:solidFill>
              </a:rPr>
              <a:t>Bangladesh, 27 April 2014</a:t>
            </a:r>
            <a:endParaRPr lang="cs-CZ" sz="1100" dirty="0">
              <a:solidFill>
                <a:srgbClr val="FFFFCC"/>
              </a:solidFill>
            </a:endParaRPr>
          </a:p>
        </p:txBody>
      </p:sp>
      <p:sp>
        <p:nvSpPr>
          <p:cNvPr id="16" name="TextovéPole 15"/>
          <p:cNvSpPr txBox="1"/>
          <p:nvPr/>
        </p:nvSpPr>
        <p:spPr>
          <a:xfrm>
            <a:off x="683568" y="3908314"/>
            <a:ext cx="3024336" cy="391628"/>
          </a:xfrm>
          <a:prstGeom prst="rect">
            <a:avLst/>
          </a:prstGeom>
          <a:noFill/>
          <a:ln w="0">
            <a:noFill/>
          </a:ln>
        </p:spPr>
        <p:txBody>
          <a:bodyPr wrap="square" tIns="72000" bIns="72000" rtlCol="0">
            <a:spAutoFit/>
          </a:bodyPr>
          <a:lstStyle/>
          <a:p>
            <a:pPr algn="ctr"/>
            <a:r>
              <a:rPr lang="en-US" sz="800" smtClean="0">
                <a:solidFill>
                  <a:schemeClr val="bg1">
                    <a:lumMod val="50000"/>
                  </a:schemeClr>
                </a:solidFill>
              </a:rPr>
              <a:t>Jeff Dai, 2014</a:t>
            </a:r>
            <a:r>
              <a:rPr lang="cs-CZ" sz="800" smtClean="0">
                <a:solidFill>
                  <a:schemeClr val="bg1">
                    <a:lumMod val="50000"/>
                  </a:schemeClr>
                </a:solidFill>
              </a:rPr>
              <a:t>-</a:t>
            </a:r>
            <a:r>
              <a:rPr lang="en-US" sz="800" smtClean="0">
                <a:solidFill>
                  <a:schemeClr val="bg1">
                    <a:lumMod val="50000"/>
                  </a:schemeClr>
                </a:solidFill>
              </a:rPr>
              <a:t>04</a:t>
            </a:r>
            <a:r>
              <a:rPr lang="cs-CZ" sz="800" smtClean="0">
                <a:solidFill>
                  <a:schemeClr val="bg1">
                    <a:lumMod val="50000"/>
                  </a:schemeClr>
                </a:solidFill>
              </a:rPr>
              <a:t>-</a:t>
            </a:r>
            <a:r>
              <a:rPr lang="en-US" sz="800" smtClean="0">
                <a:solidFill>
                  <a:schemeClr val="bg1">
                    <a:lumMod val="50000"/>
                  </a:schemeClr>
                </a:solidFill>
              </a:rPr>
              <a:t>27</a:t>
            </a:r>
            <a:r>
              <a:rPr lang="cs-CZ" sz="800" smtClean="0">
                <a:solidFill>
                  <a:schemeClr val="bg1">
                    <a:lumMod val="50000"/>
                  </a:schemeClr>
                </a:solidFill>
              </a:rPr>
              <a:t> </a:t>
            </a:r>
            <a:r>
              <a:rPr lang="en-US" sz="800" smtClean="0">
                <a:solidFill>
                  <a:schemeClr val="bg1">
                    <a:lumMod val="50000"/>
                  </a:schemeClr>
                </a:solidFill>
              </a:rPr>
              <a:t>15</a:t>
            </a:r>
            <a:r>
              <a:rPr lang="cs-CZ" sz="800" smtClean="0">
                <a:solidFill>
                  <a:schemeClr val="bg1">
                    <a:lumMod val="50000"/>
                  </a:schemeClr>
                </a:solidFill>
              </a:rPr>
              <a:t>:</a:t>
            </a:r>
            <a:r>
              <a:rPr lang="en-US" sz="800" smtClean="0">
                <a:solidFill>
                  <a:schemeClr val="bg1">
                    <a:lumMod val="50000"/>
                  </a:schemeClr>
                </a:solidFill>
              </a:rPr>
              <a:t>57</a:t>
            </a:r>
            <a:r>
              <a:rPr lang="cs-CZ" sz="800" smtClean="0">
                <a:solidFill>
                  <a:schemeClr val="bg1">
                    <a:lumMod val="50000"/>
                  </a:schemeClr>
                </a:solidFill>
              </a:rPr>
              <a:t> UTC, Tibet</a:t>
            </a:r>
            <a:r>
              <a:rPr lang="en-US" sz="800" smtClean="0">
                <a:solidFill>
                  <a:schemeClr val="bg1">
                    <a:lumMod val="50000"/>
                  </a:schemeClr>
                </a:solidFill>
              </a:rPr>
              <a:t> Plateau, China </a:t>
            </a:r>
          </a:p>
          <a:p>
            <a:pPr algn="ctr"/>
            <a:r>
              <a:rPr lang="cs-CZ" sz="800" i="1" smtClean="0">
                <a:solidFill>
                  <a:schemeClr val="bg1">
                    <a:lumMod val="50000"/>
                  </a:schemeClr>
                </a:solidFill>
                <a:hlinkClick r:id="rId5"/>
              </a:rPr>
              <a:t>https://www.flickr.com/photos/jeffdai/14845763849/</a:t>
            </a:r>
            <a:endParaRPr lang="en-US" sz="800" i="1">
              <a:solidFill>
                <a:schemeClr val="bg1">
                  <a:lumMod val="50000"/>
                </a:schemeClr>
              </a:solidFill>
            </a:endParaRPr>
          </a:p>
        </p:txBody>
      </p:sp>
      <p:pic>
        <p:nvPicPr>
          <p:cNvPr id="20" name="Obrázek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786496" y="771550"/>
            <a:ext cx="2250000" cy="3600000"/>
          </a:xfrm>
          <a:prstGeom prst="rect">
            <a:avLst/>
          </a:prstGeom>
          <a:ln w="0">
            <a:solidFill>
              <a:schemeClr val="bg1">
                <a:lumMod val="65000"/>
              </a:schemeClr>
            </a:solidFill>
          </a:ln>
        </p:spPr>
      </p:pic>
      <p:pic>
        <p:nvPicPr>
          <p:cNvPr id="21" name="Obrázek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499992" y="771550"/>
            <a:ext cx="2250000" cy="3600000"/>
          </a:xfrm>
          <a:prstGeom prst="rect">
            <a:avLst/>
          </a:prstGeom>
          <a:ln w="0">
            <a:solidFill>
              <a:schemeClr val="bg1">
                <a:lumMod val="65000"/>
              </a:schemeClr>
            </a:solidFill>
          </a:ln>
        </p:spPr>
      </p:pic>
    </p:spTree>
    <p:extLst>
      <p:ext uri="{BB962C8B-B14F-4D97-AF65-F5344CB8AC3E}">
        <p14:creationId xmlns:p14="http://schemas.microsoft.com/office/powerpoint/2010/main" xmlns="" val="9025249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7" name="Text Box 5"/>
          <p:cNvSpPr txBox="1">
            <a:spLocks noChangeArrowheads="1"/>
          </p:cNvSpPr>
          <p:nvPr/>
        </p:nvSpPr>
        <p:spPr bwMode="auto">
          <a:xfrm>
            <a:off x="214852" y="142858"/>
            <a:ext cx="6589396"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AIRS instrument  </a:t>
            </a:r>
            <a:r>
              <a:rPr lang="en-US" sz="1100" b="1" smtClean="0">
                <a:solidFill>
                  <a:srgbClr val="FF3300"/>
                </a:solidFill>
                <a:effectLst>
                  <a:outerShdw blurRad="38100" dist="38100" dir="2700000" algn="tl">
                    <a:srgbClr val="C0C0C0"/>
                  </a:outerShdw>
                </a:effectLst>
              </a:rPr>
              <a:t>(</a:t>
            </a:r>
            <a:r>
              <a:rPr lang="en-US" sz="1100" b="1">
                <a:solidFill>
                  <a:srgbClr val="FF3300"/>
                </a:solidFill>
                <a:effectLst>
                  <a:outerShdw blurRad="38100" dist="38100" dir="2700000" algn="tl">
                    <a:srgbClr val="C0C0C0"/>
                  </a:outerShdw>
                </a:effectLst>
                <a:latin typeface="Verdana" pitchFamily="34" charset="0"/>
              </a:rPr>
              <a:t>Atmospheric Infrared </a:t>
            </a:r>
            <a:r>
              <a:rPr lang="en-US" sz="1100" b="1" smtClean="0">
                <a:solidFill>
                  <a:srgbClr val="FF3300"/>
                </a:solidFill>
                <a:effectLst>
                  <a:outerShdw blurRad="38100" dist="38100" dir="2700000" algn="tl">
                    <a:srgbClr val="C0C0C0"/>
                  </a:outerShdw>
                </a:effectLst>
                <a:latin typeface="Verdana" pitchFamily="34" charset="0"/>
              </a:rPr>
              <a:t>Sounder</a:t>
            </a:r>
            <a:r>
              <a:rPr lang="en-US" sz="1100" b="1" smtClean="0">
                <a:solidFill>
                  <a:srgbClr val="FF3300"/>
                </a:solidFill>
                <a:effectLst>
                  <a:outerShdw blurRad="38100" dist="38100" dir="2700000" algn="tl">
                    <a:srgbClr val="C0C0C0"/>
                  </a:outerShdw>
                </a:effectLst>
              </a:rPr>
              <a:t>, Aqua satellite)</a:t>
            </a:r>
            <a:r>
              <a:rPr lang="en-US" sz="1200" b="1" smtClean="0">
                <a:solidFill>
                  <a:srgbClr val="FF3300"/>
                </a:solidFill>
                <a:effectLst>
                  <a:outerShdw blurRad="38100" dist="38100" dir="2700000" algn="tl">
                    <a:srgbClr val="C0C0C0"/>
                  </a:outerShdw>
                </a:effectLst>
              </a:rPr>
              <a:t> </a:t>
            </a:r>
            <a:endParaRPr lang="cs-CZ" sz="1200" b="1">
              <a:solidFill>
                <a:srgbClr val="FF3300"/>
              </a:solidFill>
              <a:effectLst>
                <a:outerShdw blurRad="38100" dist="38100" dir="2700000" algn="tl">
                  <a:srgbClr val="C0C0C0"/>
                </a:outerShdw>
              </a:effectLst>
            </a:endParaRPr>
          </a:p>
        </p:txBody>
      </p:sp>
      <p:sp>
        <p:nvSpPr>
          <p:cNvPr id="8" name="TextovéPole 7"/>
          <p:cNvSpPr txBox="1"/>
          <p:nvPr/>
        </p:nvSpPr>
        <p:spPr>
          <a:xfrm>
            <a:off x="5786446" y="99938"/>
            <a:ext cx="3201517" cy="400110"/>
          </a:xfrm>
          <a:prstGeom prst="rect">
            <a:avLst/>
          </a:prstGeom>
          <a:noFill/>
        </p:spPr>
        <p:txBody>
          <a:bodyPr wrap="none" rtlCol="0">
            <a:spAutoFit/>
          </a:bodyPr>
          <a:lstStyle/>
          <a:p>
            <a:r>
              <a:rPr lang="en-US" sz="1000" dirty="0" smtClean="0">
                <a:solidFill>
                  <a:srgbClr val="FFFFCC"/>
                </a:solidFill>
                <a:latin typeface="Verdana" pitchFamily="34" charset="0"/>
              </a:rPr>
              <a:t>Example of AIRS daily L1B IR </a:t>
            </a:r>
            <a:r>
              <a:rPr lang="en-US" sz="1000" smtClean="0">
                <a:solidFill>
                  <a:srgbClr val="FFFFCC"/>
                </a:solidFill>
                <a:latin typeface="Verdana" pitchFamily="34" charset="0"/>
              </a:rPr>
              <a:t>global coverage </a:t>
            </a:r>
            <a:br>
              <a:rPr lang="en-US" sz="1000" smtClean="0">
                <a:solidFill>
                  <a:srgbClr val="FFFFCC"/>
                </a:solidFill>
                <a:latin typeface="Verdana" pitchFamily="34" charset="0"/>
              </a:rPr>
            </a:br>
            <a:r>
              <a:rPr lang="en-US" sz="1000" smtClean="0">
                <a:solidFill>
                  <a:srgbClr val="FFFFCC"/>
                </a:solidFill>
                <a:latin typeface="Verdana" pitchFamily="34" charset="0"/>
              </a:rPr>
              <a:t>(descending passes)</a:t>
            </a:r>
            <a:endParaRPr lang="en-US" sz="1000" dirty="0" smtClean="0">
              <a:solidFill>
                <a:srgbClr val="FFFFCC"/>
              </a:solidFill>
              <a:latin typeface="Verdana" pitchFamily="34" charset="0"/>
            </a:endParaRPr>
          </a:p>
        </p:txBody>
      </p:sp>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97332" y="555525"/>
            <a:ext cx="6695148" cy="4035691"/>
          </a:xfrm>
          <a:prstGeom prst="rect">
            <a:avLst/>
          </a:prstGeom>
          <a:ln w="0">
            <a:solidFill>
              <a:schemeClr val="bg1">
                <a:lumMod val="50000"/>
              </a:schemeClr>
            </a:solidFill>
          </a:ln>
        </p:spPr>
      </p:pic>
      <p:sp>
        <p:nvSpPr>
          <p:cNvPr id="2" name="TextovéPole 1"/>
          <p:cNvSpPr txBox="1"/>
          <p:nvPr/>
        </p:nvSpPr>
        <p:spPr>
          <a:xfrm>
            <a:off x="2285984" y="4572014"/>
            <a:ext cx="6643734" cy="400110"/>
          </a:xfrm>
          <a:prstGeom prst="rect">
            <a:avLst/>
          </a:prstGeom>
          <a:noFill/>
        </p:spPr>
        <p:txBody>
          <a:bodyPr wrap="square" rtlCol="0">
            <a:spAutoFit/>
          </a:bodyPr>
          <a:lstStyle/>
          <a:p>
            <a:r>
              <a:rPr lang="en-US" sz="1000" dirty="0" smtClean="0">
                <a:solidFill>
                  <a:srgbClr val="FFFFCC"/>
                </a:solidFill>
                <a:latin typeface="Verdana" pitchFamily="34" charset="0"/>
              </a:rPr>
              <a:t>Limited geographical coverage by AIRS data at lower </a:t>
            </a:r>
            <a:r>
              <a:rPr lang="en-US" sz="1000" smtClean="0">
                <a:solidFill>
                  <a:srgbClr val="FFFFCC"/>
                </a:solidFill>
                <a:latin typeface="Verdana" pitchFamily="34" charset="0"/>
              </a:rPr>
              <a:t>latitudes – </a:t>
            </a:r>
            <a:r>
              <a:rPr lang="en-US" sz="1000" dirty="0" smtClean="0">
                <a:solidFill>
                  <a:srgbClr val="FFFFCC"/>
                </a:solidFill>
                <a:latin typeface="Verdana" pitchFamily="34" charset="0"/>
              </a:rPr>
              <a:t>many of the DNB concentric GW cases either in the gaps between individual AIRS overpasses, or at their edge.  </a:t>
            </a:r>
          </a:p>
        </p:txBody>
      </p:sp>
      <p:sp>
        <p:nvSpPr>
          <p:cNvPr id="9" name="TextovéPole 8"/>
          <p:cNvSpPr txBox="1"/>
          <p:nvPr/>
        </p:nvSpPr>
        <p:spPr>
          <a:xfrm>
            <a:off x="285720" y="1267245"/>
            <a:ext cx="1728192" cy="1930510"/>
          </a:xfrm>
          <a:prstGeom prst="rect">
            <a:avLst/>
          </a:prstGeom>
          <a:noFill/>
          <a:ln>
            <a:solidFill>
              <a:srgbClr val="C00000"/>
            </a:solidFill>
          </a:ln>
        </p:spPr>
        <p:txBody>
          <a:bodyPr wrap="square" lIns="144000" tIns="72000" rIns="108000" bIns="72000" rtlCol="0">
            <a:spAutoFit/>
          </a:bodyPr>
          <a:lstStyle/>
          <a:p>
            <a:r>
              <a:rPr lang="en-US" sz="1000" dirty="0" smtClean="0">
                <a:solidFill>
                  <a:srgbClr val="FFFFCC"/>
                </a:solidFill>
                <a:latin typeface="Verdana" pitchFamily="34" charset="0"/>
              </a:rPr>
              <a:t>AIRS sounder:  </a:t>
            </a:r>
            <a:br>
              <a:rPr lang="en-US" sz="1000" dirty="0" smtClean="0">
                <a:solidFill>
                  <a:srgbClr val="FFFFCC"/>
                </a:solidFill>
                <a:latin typeface="Verdana" pitchFamily="34" charset="0"/>
              </a:rPr>
            </a:br>
            <a:r>
              <a:rPr lang="en-US" sz="1000" dirty="0" smtClean="0">
                <a:solidFill>
                  <a:srgbClr val="FFFFCC"/>
                </a:solidFill>
                <a:latin typeface="Verdana" pitchFamily="34" charset="0"/>
              </a:rPr>
              <a:t/>
            </a:r>
            <a:br>
              <a:rPr lang="en-US" sz="1000" dirty="0" smtClean="0">
                <a:solidFill>
                  <a:srgbClr val="FFFFCC"/>
                </a:solidFill>
                <a:latin typeface="Verdana" pitchFamily="34" charset="0"/>
              </a:rPr>
            </a:br>
            <a:r>
              <a:rPr lang="en-US" sz="1000" dirty="0" smtClean="0">
                <a:solidFill>
                  <a:srgbClr val="FFFFCC"/>
                </a:solidFill>
                <a:latin typeface="Verdana" pitchFamily="34" charset="0"/>
              </a:rPr>
              <a:t>2378 individual bands</a:t>
            </a:r>
          </a:p>
          <a:p>
            <a:endParaRPr lang="en-US" sz="600" dirty="0">
              <a:solidFill>
                <a:srgbClr val="FFFFCC"/>
              </a:solidFill>
              <a:latin typeface="Verdana" pitchFamily="34" charset="0"/>
            </a:endParaRPr>
          </a:p>
          <a:p>
            <a:r>
              <a:rPr lang="en-US" sz="1000" dirty="0" smtClean="0">
                <a:solidFill>
                  <a:srgbClr val="FFFFCC"/>
                </a:solidFill>
                <a:latin typeface="Verdana" pitchFamily="34" charset="0"/>
              </a:rPr>
              <a:t>3.74 </a:t>
            </a:r>
            <a:r>
              <a:rPr lang="en-US" sz="1000" dirty="0">
                <a:solidFill>
                  <a:srgbClr val="FFFFCC"/>
                </a:solidFill>
                <a:latin typeface="Verdana" pitchFamily="34" charset="0"/>
              </a:rPr>
              <a:t>– </a:t>
            </a:r>
            <a:r>
              <a:rPr lang="en-US" sz="1000" dirty="0" smtClean="0">
                <a:solidFill>
                  <a:srgbClr val="FFFFCC"/>
                </a:solidFill>
                <a:latin typeface="Verdana" pitchFamily="34" charset="0"/>
              </a:rPr>
              <a:t>4.61 </a:t>
            </a:r>
            <a:r>
              <a:rPr lang="en-US" sz="1000" dirty="0" smtClean="0">
                <a:solidFill>
                  <a:srgbClr val="FFFFCC"/>
                </a:solidFill>
              </a:rPr>
              <a:t>µ</a:t>
            </a:r>
            <a:r>
              <a:rPr lang="en-US" sz="1000" dirty="0" smtClean="0">
                <a:solidFill>
                  <a:srgbClr val="FFFFCC"/>
                </a:solidFill>
                <a:latin typeface="Verdana" pitchFamily="34" charset="0"/>
              </a:rPr>
              <a:t>m </a:t>
            </a:r>
            <a:br>
              <a:rPr lang="en-US" sz="1000" dirty="0" smtClean="0">
                <a:solidFill>
                  <a:srgbClr val="FFFFCC"/>
                </a:solidFill>
                <a:latin typeface="Verdana" pitchFamily="34" charset="0"/>
              </a:rPr>
            </a:br>
            <a:r>
              <a:rPr lang="en-US" sz="1000" dirty="0" smtClean="0">
                <a:solidFill>
                  <a:srgbClr val="FFFFCC"/>
                </a:solidFill>
                <a:latin typeface="Verdana" pitchFamily="34" charset="0"/>
              </a:rPr>
              <a:t>6.20 – 8.22</a:t>
            </a:r>
            <a:r>
              <a:rPr lang="en-US" sz="1000" dirty="0">
                <a:solidFill>
                  <a:srgbClr val="FFFFCC"/>
                </a:solidFill>
                <a:latin typeface="Verdana" pitchFamily="34" charset="0"/>
              </a:rPr>
              <a:t> </a:t>
            </a:r>
            <a:r>
              <a:rPr lang="en-US" sz="1000" dirty="0" smtClean="0">
                <a:solidFill>
                  <a:srgbClr val="FFFFCC"/>
                </a:solidFill>
              </a:rPr>
              <a:t>µ</a:t>
            </a:r>
            <a:r>
              <a:rPr lang="en-US" sz="1000" dirty="0" smtClean="0">
                <a:solidFill>
                  <a:srgbClr val="FFFFCC"/>
                </a:solidFill>
                <a:latin typeface="Verdana" pitchFamily="34" charset="0"/>
              </a:rPr>
              <a:t>m </a:t>
            </a:r>
            <a:br>
              <a:rPr lang="en-US" sz="1000" dirty="0" smtClean="0">
                <a:solidFill>
                  <a:srgbClr val="FFFFCC"/>
                </a:solidFill>
                <a:latin typeface="Verdana" pitchFamily="34" charset="0"/>
              </a:rPr>
            </a:br>
            <a:r>
              <a:rPr lang="en-US" sz="1000" dirty="0" smtClean="0">
                <a:solidFill>
                  <a:srgbClr val="FFFFCC"/>
                </a:solidFill>
                <a:latin typeface="Verdana" pitchFamily="34" charset="0"/>
              </a:rPr>
              <a:t>8.80 </a:t>
            </a:r>
            <a:r>
              <a:rPr lang="en-US" sz="1000" dirty="0">
                <a:solidFill>
                  <a:srgbClr val="FFFFCC"/>
                </a:solidFill>
                <a:latin typeface="Verdana" pitchFamily="34" charset="0"/>
              </a:rPr>
              <a:t>– 15.4 </a:t>
            </a:r>
            <a:r>
              <a:rPr lang="en-US" sz="1000" dirty="0" smtClean="0">
                <a:solidFill>
                  <a:srgbClr val="FFFFCC"/>
                </a:solidFill>
              </a:rPr>
              <a:t>µ</a:t>
            </a:r>
            <a:r>
              <a:rPr lang="en-US" sz="1000" dirty="0" smtClean="0">
                <a:solidFill>
                  <a:srgbClr val="FFFFCC"/>
                </a:solidFill>
                <a:latin typeface="Verdana" pitchFamily="34" charset="0"/>
              </a:rPr>
              <a:t>m</a:t>
            </a:r>
          </a:p>
          <a:p>
            <a:endParaRPr lang="en-US" sz="1000" dirty="0">
              <a:solidFill>
                <a:srgbClr val="FFFFCC"/>
              </a:solidFill>
              <a:latin typeface="Verdana" pitchFamily="34" charset="0"/>
            </a:endParaRPr>
          </a:p>
          <a:p>
            <a:r>
              <a:rPr lang="en-US" sz="1000" dirty="0" smtClean="0">
                <a:solidFill>
                  <a:srgbClr val="FFFFCC"/>
                </a:solidFill>
                <a:latin typeface="Verdana" pitchFamily="34" charset="0"/>
              </a:rPr>
              <a:t>swath </a:t>
            </a:r>
            <a:r>
              <a:rPr lang="en-US" sz="1000" smtClean="0">
                <a:solidFill>
                  <a:srgbClr val="FFFFCC"/>
                </a:solidFill>
                <a:latin typeface="Verdana" pitchFamily="34" charset="0"/>
              </a:rPr>
              <a:t>width</a:t>
            </a:r>
            <a:r>
              <a:rPr lang="en-US" sz="1000" smtClean="0">
                <a:solidFill>
                  <a:srgbClr val="FFFFCC"/>
                </a:solidFill>
                <a:latin typeface="Verdana" pitchFamily="34" charset="0"/>
              </a:rPr>
              <a:t>: </a:t>
            </a:r>
            <a:r>
              <a:rPr lang="en-US" sz="1000" dirty="0" smtClean="0">
                <a:solidFill>
                  <a:srgbClr val="FFFFCC"/>
                </a:solidFill>
                <a:latin typeface="Verdana" pitchFamily="34" charset="0"/>
              </a:rPr>
              <a:t>1650 km</a:t>
            </a:r>
          </a:p>
          <a:p>
            <a:endParaRPr lang="en-US" sz="1000" dirty="0">
              <a:solidFill>
                <a:srgbClr val="FFFFCC"/>
              </a:solidFill>
              <a:latin typeface="Verdana" pitchFamily="34" charset="0"/>
            </a:endParaRPr>
          </a:p>
          <a:p>
            <a:r>
              <a:rPr lang="en-US" sz="1000" dirty="0" smtClean="0">
                <a:solidFill>
                  <a:srgbClr val="FFFFCC"/>
                </a:solidFill>
                <a:latin typeface="Verdana" pitchFamily="34" charset="0"/>
              </a:rPr>
              <a:t>IFOV 1.1</a:t>
            </a:r>
            <a:r>
              <a:rPr lang="cs-CZ" sz="1000" dirty="0" smtClean="0">
                <a:solidFill>
                  <a:srgbClr val="FFFFCC"/>
                </a:solidFill>
                <a:latin typeface="Verdana" pitchFamily="34" charset="0"/>
              </a:rPr>
              <a:t>° </a:t>
            </a:r>
            <a:r>
              <a:rPr lang="en-US" sz="1000" dirty="0" smtClean="0">
                <a:solidFill>
                  <a:srgbClr val="FFFFCC"/>
                </a:solidFill>
                <a:latin typeface="Verdana" pitchFamily="34" charset="0"/>
              </a:rPr>
              <a:t> ~ 13.5 </a:t>
            </a:r>
            <a:r>
              <a:rPr lang="en-US" sz="1000" smtClean="0">
                <a:solidFill>
                  <a:srgbClr val="FFFFCC"/>
                </a:solidFill>
                <a:latin typeface="Verdana" pitchFamily="34" charset="0"/>
              </a:rPr>
              <a:t>km footprint at </a:t>
            </a:r>
            <a:r>
              <a:rPr lang="en-US" sz="1000" dirty="0" smtClean="0">
                <a:solidFill>
                  <a:srgbClr val="FFFFCC"/>
                </a:solidFill>
                <a:latin typeface="Verdana" pitchFamily="34" charset="0"/>
              </a:rPr>
              <a:t>nadir</a:t>
            </a:r>
          </a:p>
        </p:txBody>
      </p:sp>
    </p:spTree>
    <p:extLst>
      <p:ext uri="{BB962C8B-B14F-4D97-AF65-F5344CB8AC3E}">
        <p14:creationId xmlns:p14="http://schemas.microsoft.com/office/powerpoint/2010/main" xmlns="" val="5184484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4098" name="Picture 2" descr="N:\TEMP\AIRS_band 73.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22740" y="540000"/>
            <a:ext cx="2287500" cy="360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N:\TEMP\AIRS_band 2053.bm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76988" y="540000"/>
            <a:ext cx="2287500" cy="36000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ovéPole 17"/>
          <p:cNvSpPr txBox="1"/>
          <p:nvPr/>
        </p:nvSpPr>
        <p:spPr>
          <a:xfrm>
            <a:off x="4644008" y="3795886"/>
            <a:ext cx="1654620" cy="246221"/>
          </a:xfrm>
          <a:prstGeom prst="rect">
            <a:avLst/>
          </a:prstGeom>
          <a:noFill/>
        </p:spPr>
        <p:txBody>
          <a:bodyPr wrap="none" rtlCol="0">
            <a:spAutoFit/>
          </a:bodyPr>
          <a:lstStyle/>
          <a:p>
            <a:r>
              <a:rPr lang="en-US" sz="1000" smtClean="0">
                <a:solidFill>
                  <a:srgbClr val="000000"/>
                </a:solidFill>
                <a:latin typeface="Verdana" pitchFamily="34" charset="0"/>
              </a:rPr>
              <a:t>EOS Aqua   19:35 UTC</a:t>
            </a:r>
            <a:endParaRPr lang="cs-CZ" sz="1000" smtClean="0">
              <a:solidFill>
                <a:srgbClr val="000000"/>
              </a:solidFill>
              <a:latin typeface="Verdana" pitchFamily="34" charset="0"/>
            </a:endParaRPr>
          </a:p>
        </p:txBody>
      </p:sp>
      <p:sp>
        <p:nvSpPr>
          <p:cNvPr id="19" name="TextovéPole 18"/>
          <p:cNvSpPr txBox="1"/>
          <p:nvPr/>
        </p:nvSpPr>
        <p:spPr>
          <a:xfrm>
            <a:off x="6949828" y="3795886"/>
            <a:ext cx="1654620" cy="246221"/>
          </a:xfrm>
          <a:prstGeom prst="rect">
            <a:avLst/>
          </a:prstGeom>
          <a:noFill/>
        </p:spPr>
        <p:txBody>
          <a:bodyPr wrap="none" rtlCol="0">
            <a:spAutoFit/>
          </a:bodyPr>
          <a:lstStyle/>
          <a:p>
            <a:r>
              <a:rPr lang="en-US" sz="1000" smtClean="0">
                <a:solidFill>
                  <a:srgbClr val="000000"/>
                </a:solidFill>
                <a:latin typeface="Verdana" pitchFamily="34" charset="0"/>
              </a:rPr>
              <a:t>EOS Aqua   19:35 UTC</a:t>
            </a:r>
            <a:endParaRPr lang="cs-CZ" sz="1000" smtClean="0">
              <a:solidFill>
                <a:srgbClr val="000000"/>
              </a:solidFill>
              <a:latin typeface="Verdana" pitchFamily="34" charset="0"/>
            </a:endParaRPr>
          </a:p>
        </p:txBody>
      </p:sp>
      <p:pic>
        <p:nvPicPr>
          <p:cNvPr id="7" name="Obrázek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16749" y="540000"/>
            <a:ext cx="3854412" cy="3167912"/>
          </a:xfrm>
          <a:prstGeom prst="rect">
            <a:avLst/>
          </a:prstGeom>
        </p:spPr>
      </p:pic>
      <p:sp>
        <p:nvSpPr>
          <p:cNvPr id="13" name="TextovéPole 12"/>
          <p:cNvSpPr txBox="1"/>
          <p:nvPr/>
        </p:nvSpPr>
        <p:spPr>
          <a:xfrm>
            <a:off x="5364088" y="4155926"/>
            <a:ext cx="2585964" cy="230832"/>
          </a:xfrm>
          <a:prstGeom prst="rect">
            <a:avLst/>
          </a:prstGeom>
          <a:noFill/>
        </p:spPr>
        <p:txBody>
          <a:bodyPr wrap="none" rtlCol="0">
            <a:spAutoFit/>
          </a:bodyPr>
          <a:lstStyle/>
          <a:p>
            <a:r>
              <a:rPr lang="en-US" sz="900" dirty="0" smtClean="0">
                <a:solidFill>
                  <a:srgbClr val="FFFFCC"/>
                </a:solidFill>
                <a:latin typeface="Verdana" pitchFamily="34" charset="0"/>
              </a:rPr>
              <a:t>27 April 2014, AIRS bands 73 and 2053. </a:t>
            </a:r>
            <a:endParaRPr lang="cs-CZ" sz="900" dirty="0" smtClean="0">
              <a:solidFill>
                <a:srgbClr val="FFFFCC"/>
              </a:solidFill>
              <a:latin typeface="Verdana" pitchFamily="34" charset="0"/>
            </a:endParaRPr>
          </a:p>
        </p:txBody>
      </p:sp>
      <p:sp>
        <p:nvSpPr>
          <p:cNvPr id="14" name="TextovéPole 13"/>
          <p:cNvSpPr txBox="1"/>
          <p:nvPr/>
        </p:nvSpPr>
        <p:spPr>
          <a:xfrm>
            <a:off x="285720" y="3723878"/>
            <a:ext cx="3990195" cy="400110"/>
          </a:xfrm>
          <a:prstGeom prst="rect">
            <a:avLst/>
          </a:prstGeom>
          <a:noFill/>
        </p:spPr>
        <p:txBody>
          <a:bodyPr wrap="none" rtlCol="0">
            <a:spAutoFit/>
          </a:bodyPr>
          <a:lstStyle/>
          <a:p>
            <a:r>
              <a:rPr lang="en-US" sz="1000" dirty="0" smtClean="0">
                <a:solidFill>
                  <a:srgbClr val="FFFFCC"/>
                </a:solidFill>
                <a:latin typeface="Verdana" pitchFamily="34" charset="0"/>
              </a:rPr>
              <a:t>General example of AIRS weighting functions (Jacobians)  </a:t>
            </a:r>
            <a:endParaRPr lang="en-US" sz="1000" dirty="0">
              <a:solidFill>
                <a:srgbClr val="FFFFCC"/>
              </a:solidFill>
              <a:latin typeface="Verdana" pitchFamily="34" charset="0"/>
            </a:endParaRPr>
          </a:p>
          <a:p>
            <a:r>
              <a:rPr lang="en-US" sz="1000" dirty="0" smtClean="0">
                <a:solidFill>
                  <a:srgbClr val="FFFFCC"/>
                </a:solidFill>
                <a:latin typeface="Verdana" pitchFamily="34" charset="0"/>
              </a:rPr>
              <a:t>source:  AIRS Instrument Characteristics (available </a:t>
            </a:r>
            <a:r>
              <a:rPr lang="en-US" sz="1000" dirty="0" smtClean="0">
                <a:solidFill>
                  <a:srgbClr val="FFFFCC"/>
                </a:solidFill>
                <a:latin typeface="Verdana" pitchFamily="34" charset="0"/>
                <a:hlinkClick r:id="rId7"/>
              </a:rPr>
              <a:t>here</a:t>
            </a:r>
            <a:r>
              <a:rPr lang="en-US" sz="1000" dirty="0" smtClean="0">
                <a:solidFill>
                  <a:srgbClr val="FFFFCC"/>
                </a:solidFill>
                <a:latin typeface="Verdana" pitchFamily="34" charset="0"/>
              </a:rPr>
              <a:t>)</a:t>
            </a:r>
            <a:endParaRPr lang="cs-CZ" sz="1000" dirty="0" smtClean="0">
              <a:solidFill>
                <a:srgbClr val="FFFFCC"/>
              </a:solidFill>
              <a:latin typeface="Verdana" pitchFamily="34" charset="0"/>
            </a:endParaRPr>
          </a:p>
        </p:txBody>
      </p:sp>
      <p:sp>
        <p:nvSpPr>
          <p:cNvPr id="8" name="TextovéPole 7"/>
          <p:cNvSpPr txBox="1"/>
          <p:nvPr/>
        </p:nvSpPr>
        <p:spPr>
          <a:xfrm>
            <a:off x="500034" y="4500576"/>
            <a:ext cx="8358246" cy="246221"/>
          </a:xfrm>
          <a:prstGeom prst="rect">
            <a:avLst/>
          </a:prstGeom>
          <a:noFill/>
        </p:spPr>
        <p:txBody>
          <a:bodyPr wrap="square" rtlCol="0">
            <a:spAutoFit/>
          </a:bodyPr>
          <a:lstStyle/>
          <a:p>
            <a:r>
              <a:rPr lang="en-US" sz="1000" smtClean="0">
                <a:solidFill>
                  <a:srgbClr val="FFFFCC"/>
                </a:solidFill>
                <a:latin typeface="Verdana" pitchFamily="34" charset="0"/>
              </a:rPr>
              <a:t>For the 27 April 2014 case, CGW detected in bands </a:t>
            </a:r>
            <a:r>
              <a:rPr lang="en-US" sz="1000" b="1" smtClean="0">
                <a:solidFill>
                  <a:srgbClr val="FFFFCC"/>
                </a:solidFill>
                <a:latin typeface="Verdana" pitchFamily="34" charset="0"/>
              </a:rPr>
              <a:t>73 – 76</a:t>
            </a:r>
            <a:r>
              <a:rPr lang="en-US" sz="1000" smtClean="0">
                <a:solidFill>
                  <a:srgbClr val="FFFFCC"/>
                </a:solidFill>
                <a:latin typeface="Verdana" pitchFamily="34" charset="0"/>
              </a:rPr>
              <a:t>  (14.986 – 14.969 </a:t>
            </a:r>
            <a:r>
              <a:rPr lang="en-US" sz="1000" smtClean="0">
                <a:solidFill>
                  <a:srgbClr val="FFFFCC"/>
                </a:solidFill>
              </a:rPr>
              <a:t>µ</a:t>
            </a:r>
            <a:r>
              <a:rPr lang="en-US" sz="1000" smtClean="0">
                <a:solidFill>
                  <a:srgbClr val="FFFFCC"/>
                </a:solidFill>
                <a:latin typeface="Verdana" pitchFamily="34" charset="0"/>
              </a:rPr>
              <a:t>m) , and </a:t>
            </a:r>
            <a:r>
              <a:rPr lang="en-US" sz="1000" b="1" smtClean="0">
                <a:solidFill>
                  <a:srgbClr val="FFFFCC"/>
                </a:solidFill>
                <a:latin typeface="Verdana" pitchFamily="34" charset="0"/>
              </a:rPr>
              <a:t>2030 – 2060</a:t>
            </a:r>
            <a:r>
              <a:rPr lang="en-US" sz="1000" smtClean="0">
                <a:solidFill>
                  <a:srgbClr val="FFFFCC"/>
                </a:solidFill>
                <a:latin typeface="Verdana" pitchFamily="34" charset="0"/>
              </a:rPr>
              <a:t>  (4.323 – 4.271 </a:t>
            </a:r>
            <a:r>
              <a:rPr lang="en-US" sz="1000">
                <a:solidFill>
                  <a:srgbClr val="FFFFCC"/>
                </a:solidFill>
              </a:rPr>
              <a:t>µ</a:t>
            </a:r>
            <a:r>
              <a:rPr lang="en-US" sz="1000">
                <a:solidFill>
                  <a:srgbClr val="FFFFCC"/>
                </a:solidFill>
                <a:latin typeface="Verdana" pitchFamily="34" charset="0"/>
              </a:rPr>
              <a:t>m</a:t>
            </a:r>
            <a:r>
              <a:rPr lang="en-US" sz="1000" smtClean="0">
                <a:solidFill>
                  <a:srgbClr val="FFFFCC"/>
                </a:solidFill>
                <a:latin typeface="Verdana" pitchFamily="34" charset="0"/>
              </a:rPr>
              <a:t>).</a:t>
            </a:r>
          </a:p>
        </p:txBody>
      </p:sp>
      <p:sp>
        <p:nvSpPr>
          <p:cNvPr id="16" name="Text Box 5"/>
          <p:cNvSpPr txBox="1">
            <a:spLocks noChangeArrowheads="1"/>
          </p:cNvSpPr>
          <p:nvPr/>
        </p:nvSpPr>
        <p:spPr bwMode="auto">
          <a:xfrm>
            <a:off x="214852" y="142858"/>
            <a:ext cx="6589396"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AIRS instrument  </a:t>
            </a:r>
            <a:r>
              <a:rPr lang="en-US" sz="1100" b="1" smtClean="0">
                <a:solidFill>
                  <a:srgbClr val="FF3300"/>
                </a:solidFill>
                <a:effectLst>
                  <a:outerShdw blurRad="38100" dist="38100" dir="2700000" algn="tl">
                    <a:srgbClr val="C0C0C0"/>
                  </a:outerShdw>
                </a:effectLst>
              </a:rPr>
              <a:t>(</a:t>
            </a:r>
            <a:r>
              <a:rPr lang="en-US" sz="1100" b="1">
                <a:solidFill>
                  <a:srgbClr val="FF3300"/>
                </a:solidFill>
                <a:effectLst>
                  <a:outerShdw blurRad="38100" dist="38100" dir="2700000" algn="tl">
                    <a:srgbClr val="C0C0C0"/>
                  </a:outerShdw>
                </a:effectLst>
                <a:latin typeface="Verdana" pitchFamily="34" charset="0"/>
              </a:rPr>
              <a:t>Atmospheric Infrared </a:t>
            </a:r>
            <a:r>
              <a:rPr lang="en-US" sz="1100" b="1" smtClean="0">
                <a:solidFill>
                  <a:srgbClr val="FF3300"/>
                </a:solidFill>
                <a:effectLst>
                  <a:outerShdw blurRad="38100" dist="38100" dir="2700000" algn="tl">
                    <a:srgbClr val="C0C0C0"/>
                  </a:outerShdw>
                </a:effectLst>
                <a:latin typeface="Verdana" pitchFamily="34" charset="0"/>
              </a:rPr>
              <a:t>Sounder</a:t>
            </a:r>
            <a:r>
              <a:rPr lang="en-US" sz="1100" b="1" smtClean="0">
                <a:solidFill>
                  <a:srgbClr val="FF3300"/>
                </a:solidFill>
                <a:effectLst>
                  <a:outerShdw blurRad="38100" dist="38100" dir="2700000" algn="tl">
                    <a:srgbClr val="C0C0C0"/>
                  </a:outerShdw>
                </a:effectLst>
              </a:rPr>
              <a:t>, Aqua satellite)</a:t>
            </a:r>
            <a:r>
              <a:rPr lang="en-US" sz="1200" b="1" smtClean="0">
                <a:solidFill>
                  <a:srgbClr val="FF3300"/>
                </a:solidFill>
                <a:effectLst>
                  <a:outerShdw blurRad="38100" dist="38100" dir="2700000" algn="tl">
                    <a:srgbClr val="C0C0C0"/>
                  </a:outerShdw>
                </a:effectLst>
              </a:rPr>
              <a:t> </a:t>
            </a:r>
            <a:endParaRPr lang="cs-CZ" sz="1200" b="1">
              <a:solidFill>
                <a:srgbClr val="FF3300"/>
              </a:solidFill>
              <a:effectLst>
                <a:outerShdw blurRad="38100" dist="38100" dir="2700000" algn="tl">
                  <a:srgbClr val="C0C0C0"/>
                </a:outerShdw>
              </a:effectLst>
            </a:endParaRPr>
          </a:p>
        </p:txBody>
      </p:sp>
      <p:sp>
        <p:nvSpPr>
          <p:cNvPr id="15" name="Obdélník 14"/>
          <p:cNvSpPr/>
          <p:nvPr/>
        </p:nvSpPr>
        <p:spPr>
          <a:xfrm>
            <a:off x="6937771" y="167000"/>
            <a:ext cx="2063385" cy="261610"/>
          </a:xfrm>
          <a:prstGeom prst="rect">
            <a:avLst/>
          </a:prstGeom>
        </p:spPr>
        <p:txBody>
          <a:bodyPr wrap="none">
            <a:spAutoFit/>
          </a:bodyPr>
          <a:lstStyle/>
          <a:p>
            <a:r>
              <a:rPr lang="en-US" sz="1100" smtClean="0">
                <a:solidFill>
                  <a:srgbClr val="FFFFCC"/>
                </a:solidFill>
              </a:rPr>
              <a:t>Bangladesh, 27 April 2014</a:t>
            </a:r>
            <a:endParaRPr lang="cs-CZ" sz="1100"/>
          </a:p>
        </p:txBody>
      </p:sp>
    </p:spTree>
    <p:extLst>
      <p:ext uri="{BB962C8B-B14F-4D97-AF65-F5344CB8AC3E}">
        <p14:creationId xmlns:p14="http://schemas.microsoft.com/office/powerpoint/2010/main" xmlns="" val="33943726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000" y="540000"/>
            <a:ext cx="2700000" cy="4320000"/>
          </a:xfrm>
          <a:prstGeom prst="rect">
            <a:avLst/>
          </a:prstGeom>
        </p:spPr>
      </p:pic>
      <p:pic>
        <p:nvPicPr>
          <p:cNvPr id="2" name="Obrázek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40000" y="540000"/>
            <a:ext cx="2700000" cy="4320000"/>
          </a:xfrm>
          <a:prstGeom prst="rect">
            <a:avLst/>
          </a:prstGeom>
        </p:spPr>
      </p:pic>
      <p:pic>
        <p:nvPicPr>
          <p:cNvPr id="3" name="Obrázek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20000" y="540000"/>
            <a:ext cx="2700000" cy="4320000"/>
          </a:xfrm>
          <a:prstGeom prst="rect">
            <a:avLst/>
          </a:prstGeom>
        </p:spPr>
      </p:pic>
      <p:sp>
        <p:nvSpPr>
          <p:cNvPr id="7" name="Text Box 5"/>
          <p:cNvSpPr txBox="1">
            <a:spLocks noChangeArrowheads="1"/>
          </p:cNvSpPr>
          <p:nvPr/>
        </p:nvSpPr>
        <p:spPr bwMode="auto">
          <a:xfrm>
            <a:off x="214852" y="142858"/>
            <a:ext cx="3853092"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AIRS (Aqua, 19:35 UTC) </a:t>
            </a:r>
            <a:endParaRPr lang="cs-CZ" sz="1200" b="1">
              <a:solidFill>
                <a:srgbClr val="FF3300"/>
              </a:solidFill>
              <a:effectLst>
                <a:outerShdw blurRad="38100" dist="38100" dir="2700000" algn="tl">
                  <a:srgbClr val="C0C0C0"/>
                </a:outerShdw>
              </a:effectLst>
            </a:endParaRPr>
          </a:p>
        </p:txBody>
      </p:sp>
      <p:sp>
        <p:nvSpPr>
          <p:cNvPr id="9" name="Obdélník 8"/>
          <p:cNvSpPr/>
          <p:nvPr/>
        </p:nvSpPr>
        <p:spPr>
          <a:xfrm>
            <a:off x="6937771" y="167000"/>
            <a:ext cx="2063385" cy="261610"/>
          </a:xfrm>
          <a:prstGeom prst="rect">
            <a:avLst/>
          </a:prstGeom>
        </p:spPr>
        <p:txBody>
          <a:bodyPr wrap="none">
            <a:spAutoFit/>
          </a:bodyPr>
          <a:lstStyle/>
          <a:p>
            <a:r>
              <a:rPr lang="en-US" sz="1100" smtClean="0">
                <a:solidFill>
                  <a:srgbClr val="FFFFCC"/>
                </a:solidFill>
              </a:rPr>
              <a:t>Bangladesh, 27 April 2014</a:t>
            </a:r>
            <a:endParaRPr lang="cs-CZ" sz="1100"/>
          </a:p>
        </p:txBody>
      </p:sp>
    </p:spTree>
    <p:extLst>
      <p:ext uri="{BB962C8B-B14F-4D97-AF65-F5344CB8AC3E}">
        <p14:creationId xmlns:p14="http://schemas.microsoft.com/office/powerpoint/2010/main" xmlns="" val="1174581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ovéPole 5"/>
          <p:cNvSpPr txBox="1"/>
          <p:nvPr/>
        </p:nvSpPr>
        <p:spPr>
          <a:xfrm>
            <a:off x="827584" y="1059582"/>
            <a:ext cx="7200800" cy="3139321"/>
          </a:xfrm>
          <a:prstGeom prst="rect">
            <a:avLst/>
          </a:prstGeom>
          <a:noFill/>
        </p:spPr>
        <p:txBody>
          <a:bodyPr wrap="square" rtlCol="0">
            <a:spAutoFit/>
          </a:bodyPr>
          <a:lstStyle/>
          <a:p>
            <a:pPr marL="182563" indent="-182563" algn="just">
              <a:buFont typeface="Wingdings" pitchFamily="2" charset="2"/>
              <a:buChar char="Ø"/>
            </a:pPr>
            <a:r>
              <a:rPr lang="en-US" sz="1100" dirty="0" smtClean="0">
                <a:latin typeface="Verdana" pitchFamily="34" charset="0"/>
              </a:rPr>
              <a:t>Observations in visible, near-IR and IR bands</a:t>
            </a:r>
            <a:r>
              <a:rPr lang="cs-CZ" sz="1100" dirty="0" smtClean="0">
                <a:latin typeface="Verdana" pitchFamily="34" charset="0"/>
              </a:rPr>
              <a:t> (</a:t>
            </a:r>
            <a:r>
              <a:rPr lang="cs-CZ" sz="1100" dirty="0" err="1" smtClean="0">
                <a:latin typeface="Verdana" pitchFamily="34" charset="0"/>
              </a:rPr>
              <a:t>e.g</a:t>
            </a:r>
            <a:r>
              <a:rPr lang="cs-CZ" sz="1100" dirty="0" smtClean="0">
                <a:latin typeface="Verdana" pitchFamily="34" charset="0"/>
              </a:rPr>
              <a:t>. </a:t>
            </a:r>
            <a:r>
              <a:rPr lang="cs-CZ" sz="1100" dirty="0" smtClean="0">
                <a:solidFill>
                  <a:srgbClr val="92D050"/>
                </a:solidFill>
                <a:latin typeface="Verdana" pitchFamily="34" charset="0"/>
              </a:rPr>
              <a:t>AVHRR, MODIS, VIIRS, SEVIRI, ABI</a:t>
            </a:r>
            <a:r>
              <a:rPr lang="cs-CZ" sz="1100" dirty="0" smtClean="0">
                <a:latin typeface="Verdana" pitchFamily="34" charset="0"/>
              </a:rPr>
              <a:t>, …</a:t>
            </a:r>
            <a:r>
              <a:rPr lang="en-US" sz="1100" dirty="0" smtClean="0">
                <a:latin typeface="Verdana" pitchFamily="34" charset="0"/>
              </a:rPr>
              <a:t>) of various forms of gravity waves at </a:t>
            </a:r>
            <a:r>
              <a:rPr lang="en-US" sz="1100" u="sng" dirty="0" smtClean="0">
                <a:latin typeface="Verdana" pitchFamily="34" charset="0"/>
              </a:rPr>
              <a:t>cloud tops</a:t>
            </a:r>
            <a:r>
              <a:rPr lang="en-US" sz="1100" dirty="0" smtClean="0">
                <a:latin typeface="Verdana" pitchFamily="34" charset="0"/>
              </a:rPr>
              <a:t> of convective storms; features related to gravity wave breaking mechanism, observed at or just above the storm tops – jumping cirrus, above anvil cirrus plumes, </a:t>
            </a:r>
            <a:r>
              <a:rPr lang="cs-CZ" sz="1100" dirty="0" smtClean="0">
                <a:latin typeface="Verdana" pitchFamily="34" charset="0"/>
              </a:rPr>
              <a:t>„</a:t>
            </a:r>
            <a:r>
              <a:rPr lang="en-US" sz="1100" dirty="0" smtClean="0">
                <a:latin typeface="Verdana" pitchFamily="34" charset="0"/>
              </a:rPr>
              <a:t>radial cirrus”, etc. Various forms of gravity waves in WV absorption bands accompanying storm activity. All of these closely related to / initiated by strong updrafts, manifested by overshooting tops. Typically at levels </a:t>
            </a:r>
            <a:r>
              <a:rPr lang="en-US" sz="1100" b="1" dirty="0">
                <a:solidFill>
                  <a:srgbClr val="F5E045"/>
                </a:solidFill>
                <a:latin typeface="Verdana" pitchFamily="34" charset="0"/>
              </a:rPr>
              <a:t>8</a:t>
            </a:r>
            <a:r>
              <a:rPr lang="en-US" sz="1100" b="1" dirty="0" smtClean="0">
                <a:solidFill>
                  <a:srgbClr val="F5E045"/>
                </a:solidFill>
                <a:latin typeface="Verdana" pitchFamily="34" charset="0"/>
              </a:rPr>
              <a:t> – 14 km</a:t>
            </a:r>
            <a:r>
              <a:rPr lang="en-US" sz="1100" b="1" dirty="0" smtClean="0">
                <a:solidFill>
                  <a:srgbClr val="FF0000"/>
                </a:solidFill>
                <a:latin typeface="Verdana" pitchFamily="34" charset="0"/>
              </a:rPr>
              <a:t> </a:t>
            </a:r>
            <a:r>
              <a:rPr lang="en-US" sz="1100" dirty="0" smtClean="0">
                <a:latin typeface="Verdana" pitchFamily="34" charset="0"/>
              </a:rPr>
              <a:t>(at mid-latitudes), near the tropopause and in lowest layers of the stratosphere.  </a:t>
            </a:r>
          </a:p>
          <a:p>
            <a:pPr marL="182563" indent="-182563" algn="just">
              <a:buFont typeface="Wingdings" pitchFamily="2" charset="2"/>
              <a:buChar char="Ø"/>
            </a:pPr>
            <a:endParaRPr lang="en-US" sz="1100" dirty="0" smtClean="0">
              <a:latin typeface="Verdana" pitchFamily="34" charset="0"/>
            </a:endParaRPr>
          </a:p>
          <a:p>
            <a:pPr marL="182563" indent="-182563" algn="just"/>
            <a:endParaRPr lang="en-US" sz="1100" dirty="0" smtClean="0">
              <a:latin typeface="Verdana" pitchFamily="34" charset="0"/>
            </a:endParaRPr>
          </a:p>
          <a:p>
            <a:pPr marL="182563" indent="-182563" algn="just">
              <a:buFont typeface="Wingdings" pitchFamily="2" charset="2"/>
              <a:buChar char="Ø"/>
            </a:pPr>
            <a:r>
              <a:rPr lang="en-US" sz="1100" dirty="0" smtClean="0">
                <a:latin typeface="Verdana" pitchFamily="34" charset="0"/>
              </a:rPr>
              <a:t>Atmospheric gravity waves </a:t>
            </a:r>
            <a:r>
              <a:rPr lang="en-US" sz="1100" dirty="0">
                <a:latin typeface="Verdana" pitchFamily="34" charset="0"/>
              </a:rPr>
              <a:t>in </a:t>
            </a:r>
            <a:r>
              <a:rPr lang="en-US" sz="1100" dirty="0" smtClean="0">
                <a:solidFill>
                  <a:srgbClr val="92D050"/>
                </a:solidFill>
                <a:latin typeface="Verdana" pitchFamily="34" charset="0"/>
              </a:rPr>
              <a:t>AIRS</a:t>
            </a:r>
            <a:r>
              <a:rPr lang="en-US" sz="1100" dirty="0" smtClean="0">
                <a:latin typeface="Verdana" pitchFamily="34" charset="0"/>
              </a:rPr>
              <a:t> (</a:t>
            </a:r>
            <a:r>
              <a:rPr lang="en-US" sz="1100" i="1" dirty="0">
                <a:solidFill>
                  <a:srgbClr val="92D050"/>
                </a:solidFill>
                <a:latin typeface="Verdana" pitchFamily="34" charset="0"/>
              </a:rPr>
              <a:t>Atmospheric Infrared Sounder</a:t>
            </a:r>
            <a:r>
              <a:rPr lang="en-US" sz="1100" dirty="0">
                <a:latin typeface="Verdana" pitchFamily="34" charset="0"/>
              </a:rPr>
              <a:t>, Aqua satellite</a:t>
            </a:r>
            <a:r>
              <a:rPr lang="en-US" sz="1100" dirty="0" smtClean="0">
                <a:latin typeface="Verdana" pitchFamily="34" charset="0"/>
              </a:rPr>
              <a:t>) and </a:t>
            </a:r>
            <a:r>
              <a:rPr lang="en-US" sz="1100" dirty="0" smtClean="0">
                <a:solidFill>
                  <a:srgbClr val="92D050"/>
                </a:solidFill>
                <a:latin typeface="Verdana" pitchFamily="34" charset="0"/>
              </a:rPr>
              <a:t>IASI</a:t>
            </a:r>
            <a:r>
              <a:rPr lang="en-US" sz="1100" dirty="0" smtClean="0">
                <a:latin typeface="Verdana" pitchFamily="34" charset="0"/>
              </a:rPr>
              <a:t> (</a:t>
            </a:r>
            <a:r>
              <a:rPr lang="en-US" sz="1100" i="1" dirty="0" smtClean="0">
                <a:solidFill>
                  <a:srgbClr val="92D050"/>
                </a:solidFill>
                <a:latin typeface="Verdana" pitchFamily="34" charset="0"/>
              </a:rPr>
              <a:t>Infrared Atmospheric Sounding Interferometer</a:t>
            </a:r>
            <a:r>
              <a:rPr lang="en-US" sz="1100" dirty="0" smtClean="0">
                <a:latin typeface="Verdana" pitchFamily="34" charset="0"/>
              </a:rPr>
              <a:t>, Metop 1 – 3 satellites) hyperspectral sounding data, </a:t>
            </a:r>
            <a:r>
              <a:rPr lang="en-US" sz="1100" dirty="0">
                <a:latin typeface="Verdana" pitchFamily="34" charset="0"/>
              </a:rPr>
              <a:t>in the </a:t>
            </a:r>
            <a:r>
              <a:rPr lang="en-US" sz="1100" u="sng" dirty="0">
                <a:latin typeface="Verdana" pitchFamily="34" charset="0"/>
              </a:rPr>
              <a:t>upper stratosphere</a:t>
            </a:r>
            <a:r>
              <a:rPr lang="en-US" sz="1100" dirty="0">
                <a:latin typeface="Verdana" pitchFamily="34" charset="0"/>
              </a:rPr>
              <a:t>  (</a:t>
            </a:r>
            <a:r>
              <a:rPr lang="en-US" sz="1100" dirty="0">
                <a:solidFill>
                  <a:srgbClr val="FFFF00"/>
                </a:solidFill>
                <a:latin typeface="Verdana" pitchFamily="34" charset="0"/>
              </a:rPr>
              <a:t>~ </a:t>
            </a:r>
            <a:r>
              <a:rPr lang="en-US" sz="1100" b="1" dirty="0">
                <a:solidFill>
                  <a:srgbClr val="FFFF00"/>
                </a:solidFill>
                <a:latin typeface="Verdana" pitchFamily="34" charset="0"/>
              </a:rPr>
              <a:t>40 km</a:t>
            </a:r>
            <a:r>
              <a:rPr lang="en-US" sz="1100" dirty="0" smtClean="0">
                <a:latin typeface="Verdana" pitchFamily="34" charset="0"/>
              </a:rPr>
              <a:t>).</a:t>
            </a:r>
          </a:p>
          <a:p>
            <a:pPr marL="182563" indent="-182563" algn="just">
              <a:buFont typeface="Wingdings" pitchFamily="2" charset="2"/>
              <a:buChar char="Ø"/>
            </a:pPr>
            <a:endParaRPr lang="en-US" sz="1100" dirty="0" smtClean="0">
              <a:latin typeface="Verdana" pitchFamily="34" charset="0"/>
            </a:endParaRPr>
          </a:p>
          <a:p>
            <a:pPr marL="182563" indent="-182563" algn="just">
              <a:buFont typeface="Wingdings" pitchFamily="2" charset="2"/>
              <a:buChar char="Ø"/>
            </a:pPr>
            <a:endParaRPr lang="en-US" sz="1100" dirty="0" smtClean="0">
              <a:latin typeface="Verdana" pitchFamily="34" charset="0"/>
            </a:endParaRPr>
          </a:p>
          <a:p>
            <a:pPr marL="182563" indent="-182563" algn="just">
              <a:buFont typeface="Wingdings" pitchFamily="2" charset="2"/>
              <a:buChar char="Ø"/>
            </a:pPr>
            <a:r>
              <a:rPr lang="en-US" sz="1100" dirty="0" smtClean="0">
                <a:latin typeface="Verdana" pitchFamily="34" charset="0"/>
              </a:rPr>
              <a:t>Concentric gravity waves (CGW) observed in nighttime by the Suomi-NPP and NOAA-20 satellites in their </a:t>
            </a:r>
            <a:r>
              <a:rPr lang="en-US" sz="1100" dirty="0" smtClean="0">
                <a:solidFill>
                  <a:srgbClr val="92D050"/>
                </a:solidFill>
                <a:latin typeface="Verdana" pitchFamily="34" charset="0"/>
              </a:rPr>
              <a:t>Day/Night Band</a:t>
            </a:r>
            <a:r>
              <a:rPr lang="en-US" sz="1100" dirty="0" smtClean="0">
                <a:latin typeface="Verdana" pitchFamily="34" charset="0"/>
              </a:rPr>
              <a:t> (</a:t>
            </a:r>
            <a:r>
              <a:rPr lang="en-US" sz="1100" dirty="0" smtClean="0">
                <a:solidFill>
                  <a:srgbClr val="92D050"/>
                </a:solidFill>
                <a:latin typeface="Verdana" pitchFamily="34" charset="0"/>
              </a:rPr>
              <a:t>DNB</a:t>
            </a:r>
            <a:r>
              <a:rPr lang="en-US" sz="1100" dirty="0" smtClean="0">
                <a:latin typeface="Verdana" pitchFamily="34" charset="0"/>
              </a:rPr>
              <a:t>) data, high </a:t>
            </a:r>
            <a:r>
              <a:rPr lang="en-US" sz="1100" dirty="0">
                <a:latin typeface="Verdana" pitchFamily="34" charset="0"/>
              </a:rPr>
              <a:t>above convective </a:t>
            </a:r>
            <a:r>
              <a:rPr lang="en-US" sz="1100" dirty="0" smtClean="0">
                <a:latin typeface="Verdana" pitchFamily="34" charset="0"/>
              </a:rPr>
              <a:t>storms, in </a:t>
            </a:r>
            <a:r>
              <a:rPr lang="cs-CZ" sz="1100" dirty="0" err="1" smtClean="0">
                <a:latin typeface="Verdana" pitchFamily="34" charset="0"/>
              </a:rPr>
              <a:t>the</a:t>
            </a:r>
            <a:r>
              <a:rPr lang="cs-CZ" sz="1100" dirty="0" smtClean="0">
                <a:latin typeface="Verdana" pitchFamily="34" charset="0"/>
              </a:rPr>
              <a:t> </a:t>
            </a:r>
            <a:r>
              <a:rPr lang="en-US" sz="1100" dirty="0" smtClean="0">
                <a:latin typeface="Verdana" pitchFamily="34" charset="0"/>
              </a:rPr>
              <a:t>airglow</a:t>
            </a:r>
            <a:r>
              <a:rPr lang="cs-CZ" sz="1100" dirty="0" smtClean="0">
                <a:latin typeface="Verdana" pitchFamily="34" charset="0"/>
              </a:rPr>
              <a:t> (nightglow)</a:t>
            </a:r>
            <a:r>
              <a:rPr lang="en-US" sz="1100" dirty="0" smtClean="0">
                <a:latin typeface="Verdana" pitchFamily="34" charset="0"/>
              </a:rPr>
              <a:t>, at  </a:t>
            </a:r>
            <a:r>
              <a:rPr lang="en-US" sz="1100" b="1" dirty="0" smtClean="0">
                <a:solidFill>
                  <a:srgbClr val="FFFF00"/>
                </a:solidFill>
                <a:latin typeface="Verdana" pitchFamily="34" charset="0"/>
              </a:rPr>
              <a:t>85 – </a:t>
            </a:r>
            <a:r>
              <a:rPr lang="en-US" sz="1100" b="1" dirty="0">
                <a:solidFill>
                  <a:srgbClr val="FFFF00"/>
                </a:solidFill>
                <a:latin typeface="Verdana" pitchFamily="34" charset="0"/>
              </a:rPr>
              <a:t>100 km</a:t>
            </a:r>
            <a:r>
              <a:rPr lang="en-US" sz="1100" dirty="0">
                <a:latin typeface="Verdana" pitchFamily="34" charset="0"/>
              </a:rPr>
              <a:t> (near the </a:t>
            </a:r>
            <a:r>
              <a:rPr lang="en-US" sz="1100" u="sng" dirty="0" smtClean="0">
                <a:latin typeface="Verdana" pitchFamily="34" charset="0"/>
              </a:rPr>
              <a:t>mesopause</a:t>
            </a:r>
            <a:r>
              <a:rPr lang="en-US" sz="1100" dirty="0" smtClean="0">
                <a:latin typeface="Verdana" pitchFamily="34" charset="0"/>
              </a:rPr>
              <a:t>).  </a:t>
            </a:r>
          </a:p>
          <a:p>
            <a:pPr marL="182563" indent="-182563" algn="just">
              <a:buFont typeface="Wingdings" pitchFamily="2" charset="2"/>
              <a:buChar char="Ø"/>
            </a:pPr>
            <a:endParaRPr lang="en-US" sz="1100" dirty="0">
              <a:latin typeface="Verdana" pitchFamily="34" charset="0"/>
            </a:endParaRPr>
          </a:p>
        </p:txBody>
      </p:sp>
      <p:sp>
        <p:nvSpPr>
          <p:cNvPr id="7" name="Text Box 5"/>
          <p:cNvSpPr txBox="1">
            <a:spLocks noChangeArrowheads="1"/>
          </p:cNvSpPr>
          <p:nvPr/>
        </p:nvSpPr>
        <p:spPr bwMode="auto">
          <a:xfrm>
            <a:off x="642910" y="267494"/>
            <a:ext cx="8249570" cy="523220"/>
          </a:xfrm>
          <a:prstGeom prst="rect">
            <a:avLst/>
          </a:prstGeom>
          <a:noFill/>
          <a:ln w="9525">
            <a:noFill/>
            <a:miter lim="800000"/>
            <a:headEnd/>
            <a:tailEnd/>
          </a:ln>
          <a:effectLst/>
        </p:spPr>
        <p:txBody>
          <a:bodyPr wrap="square">
            <a:spAutoFit/>
          </a:bodyPr>
          <a:lstStyle/>
          <a:p>
            <a:pPr>
              <a:defRPr/>
            </a:pPr>
            <a:r>
              <a:rPr lang="en-US" sz="1400" b="1" smtClean="0">
                <a:solidFill>
                  <a:srgbClr val="FF3300"/>
                </a:solidFill>
                <a:effectLst>
                  <a:outerShdw blurRad="38100" dist="38100" dir="2700000" algn="tl">
                    <a:srgbClr val="C0C0C0"/>
                  </a:outerShdw>
                </a:effectLst>
                <a:latin typeface="Verdana" pitchFamily="34" charset="0"/>
              </a:rPr>
              <a:t>Satellite observations of atmospheric gravity waves, </a:t>
            </a:r>
            <a:r>
              <a:rPr lang="cs-CZ" sz="1400" b="1" smtClean="0">
                <a:solidFill>
                  <a:srgbClr val="FF3300"/>
                </a:solidFill>
                <a:effectLst>
                  <a:outerShdw blurRad="38100" dist="38100" dir="2700000" algn="tl">
                    <a:srgbClr val="C0C0C0"/>
                  </a:outerShdw>
                </a:effectLst>
                <a:latin typeface="Verdana" pitchFamily="34" charset="0"/>
              </a:rPr>
              <a:t/>
            </a:r>
            <a:br>
              <a:rPr lang="cs-CZ" sz="1400" b="1" smtClean="0">
                <a:solidFill>
                  <a:srgbClr val="FF3300"/>
                </a:solidFill>
                <a:effectLst>
                  <a:outerShdw blurRad="38100" dist="38100" dir="2700000" algn="tl">
                    <a:srgbClr val="C0C0C0"/>
                  </a:outerShdw>
                </a:effectLst>
                <a:latin typeface="Verdana" pitchFamily="34" charset="0"/>
              </a:rPr>
            </a:br>
            <a:r>
              <a:rPr lang="en-US" sz="1400" b="1" smtClean="0">
                <a:solidFill>
                  <a:srgbClr val="FF3300"/>
                </a:solidFill>
                <a:effectLst>
                  <a:outerShdw blurRad="38100" dist="38100" dir="2700000" algn="tl">
                    <a:srgbClr val="C0C0C0"/>
                  </a:outerShdw>
                </a:effectLst>
                <a:latin typeface="Verdana" pitchFamily="34" charset="0"/>
              </a:rPr>
              <a:t>generated by convection</a:t>
            </a:r>
            <a:endParaRPr lang="cs-CZ" sz="1400" b="1">
              <a:solidFill>
                <a:srgbClr val="FF33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xmlns="" val="278613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0000" y="540000"/>
            <a:ext cx="2700000" cy="4320000"/>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40000" y="540000"/>
            <a:ext cx="2700300" cy="4320480"/>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20000" y="540000"/>
            <a:ext cx="2700300" cy="4320480"/>
          </a:xfrm>
          <a:prstGeom prst="rect">
            <a:avLst/>
          </a:prstGeom>
        </p:spPr>
      </p:pic>
      <p:sp>
        <p:nvSpPr>
          <p:cNvPr id="8" name="Text Box 5"/>
          <p:cNvSpPr txBox="1">
            <a:spLocks noChangeArrowheads="1"/>
          </p:cNvSpPr>
          <p:nvPr/>
        </p:nvSpPr>
        <p:spPr bwMode="auto">
          <a:xfrm>
            <a:off x="214852" y="142858"/>
            <a:ext cx="3853092"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AIRS (Aqua, 19:35 UTC) </a:t>
            </a:r>
            <a:endParaRPr lang="cs-CZ" sz="1200" b="1">
              <a:solidFill>
                <a:srgbClr val="FF3300"/>
              </a:solidFill>
              <a:effectLst>
                <a:outerShdw blurRad="38100" dist="38100" dir="2700000" algn="tl">
                  <a:srgbClr val="C0C0C0"/>
                </a:outerShdw>
              </a:effectLst>
            </a:endParaRPr>
          </a:p>
        </p:txBody>
      </p:sp>
      <p:sp>
        <p:nvSpPr>
          <p:cNvPr id="10" name="Obdélník 9"/>
          <p:cNvSpPr/>
          <p:nvPr/>
        </p:nvSpPr>
        <p:spPr>
          <a:xfrm>
            <a:off x="6937771" y="167000"/>
            <a:ext cx="2063385" cy="261610"/>
          </a:xfrm>
          <a:prstGeom prst="rect">
            <a:avLst/>
          </a:prstGeom>
        </p:spPr>
        <p:txBody>
          <a:bodyPr wrap="none">
            <a:spAutoFit/>
          </a:bodyPr>
          <a:lstStyle/>
          <a:p>
            <a:r>
              <a:rPr lang="en-US" sz="1100" smtClean="0">
                <a:solidFill>
                  <a:srgbClr val="FFFFCC"/>
                </a:solidFill>
              </a:rPr>
              <a:t>Bangladesh, 27 April 2014</a:t>
            </a:r>
            <a:endParaRPr lang="cs-CZ" sz="1100"/>
          </a:p>
        </p:txBody>
      </p:sp>
    </p:spTree>
    <p:extLst>
      <p:ext uri="{BB962C8B-B14F-4D97-AF65-F5344CB8AC3E}">
        <p14:creationId xmlns:p14="http://schemas.microsoft.com/office/powerpoint/2010/main" xmlns="" val="1977468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6" name="Obrázek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40000" y="540000"/>
            <a:ext cx="2700000" cy="4320000"/>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0000" y="540000"/>
            <a:ext cx="2700000" cy="4320000"/>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20472" y="540000"/>
            <a:ext cx="2700000" cy="4320000"/>
          </a:xfrm>
          <a:prstGeom prst="rect">
            <a:avLst/>
          </a:prstGeom>
        </p:spPr>
      </p:pic>
      <p:pic>
        <p:nvPicPr>
          <p:cNvPr id="8" name="Picture 4" descr="Související obrázek">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460432" y="4587974"/>
            <a:ext cx="396000" cy="29686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Box 5"/>
          <p:cNvSpPr txBox="1">
            <a:spLocks noChangeArrowheads="1"/>
          </p:cNvSpPr>
          <p:nvPr/>
        </p:nvSpPr>
        <p:spPr bwMode="auto">
          <a:xfrm>
            <a:off x="214852" y="142858"/>
            <a:ext cx="3853092"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AIRS (Aqua, 19:35 UTC) </a:t>
            </a:r>
            <a:endParaRPr lang="cs-CZ" sz="1200" b="1">
              <a:solidFill>
                <a:srgbClr val="FF3300"/>
              </a:solidFill>
              <a:effectLst>
                <a:outerShdw blurRad="38100" dist="38100" dir="2700000" algn="tl">
                  <a:srgbClr val="C0C0C0"/>
                </a:outerShdw>
              </a:effectLst>
            </a:endParaRPr>
          </a:p>
        </p:txBody>
      </p:sp>
      <p:sp>
        <p:nvSpPr>
          <p:cNvPr id="10" name="Obdélník 9"/>
          <p:cNvSpPr/>
          <p:nvPr/>
        </p:nvSpPr>
        <p:spPr>
          <a:xfrm>
            <a:off x="6937771" y="167000"/>
            <a:ext cx="2063385" cy="261610"/>
          </a:xfrm>
          <a:prstGeom prst="rect">
            <a:avLst/>
          </a:prstGeom>
        </p:spPr>
        <p:txBody>
          <a:bodyPr wrap="none">
            <a:spAutoFit/>
          </a:bodyPr>
          <a:lstStyle/>
          <a:p>
            <a:r>
              <a:rPr lang="en-US" sz="1100" smtClean="0">
                <a:solidFill>
                  <a:srgbClr val="FFFFCC"/>
                </a:solidFill>
              </a:rPr>
              <a:t>Bangladesh, 27 April 2014</a:t>
            </a:r>
            <a:endParaRPr lang="cs-CZ" sz="1100"/>
          </a:p>
        </p:txBody>
      </p:sp>
    </p:spTree>
    <p:extLst>
      <p:ext uri="{BB962C8B-B14F-4D97-AF65-F5344CB8AC3E}">
        <p14:creationId xmlns:p14="http://schemas.microsoft.com/office/powerpoint/2010/main" xmlns="" val="40398617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0189" y="1576994"/>
            <a:ext cx="3384376" cy="2538282"/>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81881" y="699542"/>
            <a:ext cx="4018511" cy="3415734"/>
          </a:xfrm>
          <a:prstGeom prst="rect">
            <a:avLst/>
          </a:prstGeom>
        </p:spPr>
      </p:pic>
      <p:sp>
        <p:nvSpPr>
          <p:cNvPr id="9" name="Text Box 5"/>
          <p:cNvSpPr txBox="1">
            <a:spLocks noChangeArrowheads="1"/>
          </p:cNvSpPr>
          <p:nvPr/>
        </p:nvSpPr>
        <p:spPr bwMode="auto">
          <a:xfrm>
            <a:off x="323528" y="142858"/>
            <a:ext cx="8029556" cy="307777"/>
          </a:xfrm>
          <a:prstGeom prst="rect">
            <a:avLst/>
          </a:prstGeom>
          <a:noFill/>
          <a:ln w="9525">
            <a:noFill/>
            <a:miter lim="800000"/>
            <a:headEnd/>
            <a:tailEnd/>
          </a:ln>
          <a:effectLst/>
        </p:spPr>
        <p:txBody>
          <a:bodyPr wrap="square">
            <a:spAutoFit/>
          </a:bodyPr>
          <a:lstStyle/>
          <a:p>
            <a:pPr>
              <a:defRPr/>
            </a:pPr>
            <a:r>
              <a:rPr lang="en-US" sz="1400" b="1" dirty="0" smtClean="0">
                <a:solidFill>
                  <a:srgbClr val="FF3300"/>
                </a:solidFill>
                <a:effectLst>
                  <a:outerShdw blurRad="38100" dist="38100" dir="2700000" algn="tl">
                    <a:srgbClr val="C0C0C0"/>
                  </a:outerShdw>
                </a:effectLst>
              </a:rPr>
              <a:t>IASI</a:t>
            </a:r>
            <a:r>
              <a:rPr lang="en-US" sz="1100" b="1" dirty="0" smtClean="0">
                <a:solidFill>
                  <a:srgbClr val="FF3300"/>
                </a:solidFill>
                <a:effectLst>
                  <a:outerShdw blurRad="38100" dist="38100" dir="2700000" algn="tl">
                    <a:srgbClr val="C0C0C0"/>
                  </a:outerShdw>
                </a:effectLst>
              </a:rPr>
              <a:t>  –  </a:t>
            </a:r>
            <a:r>
              <a:rPr lang="en-US" sz="1050" b="1" dirty="0" smtClean="0">
                <a:solidFill>
                  <a:srgbClr val="FF3300"/>
                </a:solidFill>
                <a:effectLst>
                  <a:outerShdw blurRad="38100" dist="38100" dir="2700000" algn="tl">
                    <a:srgbClr val="C0C0C0"/>
                  </a:outerShdw>
                </a:effectLst>
              </a:rPr>
              <a:t>Infrared Atmospheric Sounding Interferometer,  Metop 1, 2 &amp; 3 satellites  </a:t>
            </a:r>
            <a:endParaRPr lang="cs-CZ" sz="1050" b="1" dirty="0">
              <a:solidFill>
                <a:srgbClr val="FF3300"/>
              </a:solidFill>
              <a:effectLst>
                <a:outerShdw blurRad="38100" dist="38100" dir="2700000" algn="tl">
                  <a:srgbClr val="C0C0C0"/>
                </a:outerShdw>
              </a:effectLst>
            </a:endParaRPr>
          </a:p>
        </p:txBody>
      </p:sp>
      <p:sp>
        <p:nvSpPr>
          <p:cNvPr id="10" name="TextovéPole 9"/>
          <p:cNvSpPr txBox="1"/>
          <p:nvPr/>
        </p:nvSpPr>
        <p:spPr>
          <a:xfrm>
            <a:off x="4465831" y="3723878"/>
            <a:ext cx="1042273" cy="246221"/>
          </a:xfrm>
          <a:prstGeom prst="rect">
            <a:avLst/>
          </a:prstGeom>
          <a:noFill/>
        </p:spPr>
        <p:txBody>
          <a:bodyPr wrap="none" rtlCol="0">
            <a:spAutoFit/>
          </a:bodyPr>
          <a:lstStyle/>
          <a:p>
            <a:r>
              <a:rPr lang="en-US" sz="1000" smtClean="0">
                <a:solidFill>
                  <a:srgbClr val="000000"/>
                </a:solidFill>
                <a:latin typeface="Verdana" pitchFamily="34" charset="0"/>
              </a:rPr>
              <a:t>IASI band 92</a:t>
            </a:r>
            <a:endParaRPr lang="cs-CZ" sz="1000" smtClean="0">
              <a:solidFill>
                <a:srgbClr val="000000"/>
              </a:solidFill>
              <a:latin typeface="Verdana" pitchFamily="34" charset="0"/>
            </a:endParaRPr>
          </a:p>
        </p:txBody>
      </p:sp>
      <p:sp>
        <p:nvSpPr>
          <p:cNvPr id="6" name="TextovéPole 5"/>
          <p:cNvSpPr txBox="1"/>
          <p:nvPr/>
        </p:nvSpPr>
        <p:spPr>
          <a:xfrm>
            <a:off x="631597" y="699542"/>
            <a:ext cx="2068195" cy="369332"/>
          </a:xfrm>
          <a:prstGeom prst="rect">
            <a:avLst/>
          </a:prstGeom>
          <a:noFill/>
          <a:ln w="0">
            <a:solidFill>
              <a:srgbClr val="C00000"/>
            </a:solidFill>
          </a:ln>
        </p:spPr>
        <p:txBody>
          <a:bodyPr wrap="none" rtlCol="0">
            <a:spAutoFit/>
          </a:bodyPr>
          <a:lstStyle/>
          <a:p>
            <a:r>
              <a:rPr lang="en-US" sz="900" dirty="0" smtClean="0">
                <a:solidFill>
                  <a:srgbClr val="FFFFCC"/>
                </a:solidFill>
                <a:latin typeface="Verdana" pitchFamily="34" charset="0"/>
              </a:rPr>
              <a:t>IASI swath width ~ 2200 km</a:t>
            </a:r>
            <a:br>
              <a:rPr lang="en-US" sz="900" dirty="0" smtClean="0">
                <a:solidFill>
                  <a:srgbClr val="FFFFCC"/>
                </a:solidFill>
                <a:latin typeface="Verdana" pitchFamily="34" charset="0"/>
              </a:rPr>
            </a:br>
            <a:r>
              <a:rPr lang="en-US" sz="900" dirty="0" smtClean="0">
                <a:solidFill>
                  <a:srgbClr val="FFFFCC"/>
                </a:solidFill>
                <a:latin typeface="Verdana" pitchFamily="34" charset="0"/>
              </a:rPr>
              <a:t>horizontal resolution 12 / 25 km</a:t>
            </a:r>
          </a:p>
        </p:txBody>
      </p:sp>
      <p:sp>
        <p:nvSpPr>
          <p:cNvPr id="11" name="TextovéPole 10"/>
          <p:cNvSpPr txBox="1"/>
          <p:nvPr/>
        </p:nvSpPr>
        <p:spPr>
          <a:xfrm>
            <a:off x="2143108" y="4228514"/>
            <a:ext cx="4518834" cy="253916"/>
          </a:xfrm>
          <a:prstGeom prst="rect">
            <a:avLst/>
          </a:prstGeom>
          <a:noFill/>
        </p:spPr>
        <p:txBody>
          <a:bodyPr wrap="square" rtlCol="0">
            <a:spAutoFit/>
          </a:bodyPr>
          <a:lstStyle/>
          <a:p>
            <a:r>
              <a:rPr lang="en-US" sz="1050" dirty="0" smtClean="0">
                <a:solidFill>
                  <a:srgbClr val="FFFFCC"/>
                </a:solidFill>
                <a:latin typeface="Verdana" pitchFamily="34" charset="0"/>
              </a:rPr>
              <a:t>IASI Metop-1, 27 April 2014 15:05 UTC,  band </a:t>
            </a:r>
            <a:r>
              <a:rPr lang="en-US" sz="1050" dirty="0">
                <a:solidFill>
                  <a:srgbClr val="FFFFCC"/>
                </a:solidFill>
                <a:latin typeface="Verdana" pitchFamily="34" charset="0"/>
              </a:rPr>
              <a:t>92 (</a:t>
            </a:r>
            <a:r>
              <a:rPr lang="en-US" sz="1050" dirty="0" smtClean="0">
                <a:solidFill>
                  <a:srgbClr val="FFFFCC"/>
                </a:solidFill>
                <a:latin typeface="Verdana" pitchFamily="34" charset="0"/>
              </a:rPr>
              <a:t>14.976 </a:t>
            </a:r>
            <a:r>
              <a:rPr lang="en-US" sz="1050" dirty="0">
                <a:solidFill>
                  <a:srgbClr val="FFFFCC"/>
                </a:solidFill>
              </a:rPr>
              <a:t>µm</a:t>
            </a:r>
            <a:r>
              <a:rPr lang="en-US" sz="1050" dirty="0" smtClean="0">
                <a:solidFill>
                  <a:srgbClr val="FFFFCC"/>
                </a:solidFill>
                <a:latin typeface="Verdana" pitchFamily="34" charset="0"/>
              </a:rPr>
              <a:t>).  </a:t>
            </a:r>
            <a:endParaRPr lang="cs-CZ" sz="1050" dirty="0">
              <a:solidFill>
                <a:srgbClr val="FFFFCC"/>
              </a:solidFill>
              <a:latin typeface="Verdana" pitchFamily="34" charset="0"/>
            </a:endParaRPr>
          </a:p>
        </p:txBody>
      </p:sp>
      <p:sp>
        <p:nvSpPr>
          <p:cNvPr id="12" name="Obdélník 11"/>
          <p:cNvSpPr/>
          <p:nvPr/>
        </p:nvSpPr>
        <p:spPr>
          <a:xfrm>
            <a:off x="6937771" y="167000"/>
            <a:ext cx="2063385" cy="261610"/>
          </a:xfrm>
          <a:prstGeom prst="rect">
            <a:avLst/>
          </a:prstGeom>
        </p:spPr>
        <p:txBody>
          <a:bodyPr wrap="none">
            <a:spAutoFit/>
          </a:bodyPr>
          <a:lstStyle/>
          <a:p>
            <a:r>
              <a:rPr lang="en-US" sz="1100" smtClean="0">
                <a:solidFill>
                  <a:srgbClr val="FFFFCC"/>
                </a:solidFill>
              </a:rPr>
              <a:t>Bangladesh, 27 April 2014</a:t>
            </a:r>
            <a:endParaRPr lang="cs-CZ" sz="1100"/>
          </a:p>
        </p:txBody>
      </p:sp>
    </p:spTree>
    <p:extLst>
      <p:ext uri="{BB962C8B-B14F-4D97-AF65-F5344CB8AC3E}">
        <p14:creationId xmlns:p14="http://schemas.microsoft.com/office/powerpoint/2010/main" xmlns="" val="36543026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8677628"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Example of weak concentric </a:t>
            </a:r>
            <a:r>
              <a:rPr lang="en-US" sz="1200" b="1" dirty="0" smtClean="0">
                <a:solidFill>
                  <a:srgbClr val="FF3300"/>
                </a:solidFill>
                <a:effectLst>
                  <a:outerShdw blurRad="38100" dist="38100" dir="2700000" algn="tl">
                    <a:srgbClr val="C0C0C0"/>
                  </a:outerShdw>
                </a:effectLst>
              </a:rPr>
              <a:t>gravity waves in AIRS data</a:t>
            </a:r>
            <a:endParaRPr lang="cs-CZ" sz="1200" b="1" dirty="0">
              <a:solidFill>
                <a:srgbClr val="FF3300"/>
              </a:solidFill>
              <a:effectLst>
                <a:outerShdw blurRad="38100" dist="38100" dir="2700000" algn="tl">
                  <a:srgbClr val="C0C0C0"/>
                </a:outerShdw>
              </a:effectLst>
            </a:endParaRPr>
          </a:p>
        </p:txBody>
      </p:sp>
      <p:pic>
        <p:nvPicPr>
          <p:cNvPr id="1026" name="Picture 2" descr="F:\!!!  VIIRS-DNB airglow (verze 02.11.2019)\!!! Cb gen. CGW\__ cases 2018\20180616 (day 167) ###  zap-cent.Afrika - v AIRS ano vyrazne  N20 order 3405954315\VIIRS N20 EDR  !!!\UTM\UTM_DNB-EDR-NCC_1040x1500_enh.png"/>
          <p:cNvPicPr>
            <a:picLocks noChangeAspect="1" noChangeArrowheads="1"/>
          </p:cNvPicPr>
          <p:nvPr/>
        </p:nvPicPr>
        <p:blipFill>
          <a:blip r:embed="rId4" cstate="print"/>
          <a:srcRect/>
          <a:stretch>
            <a:fillRect/>
          </a:stretch>
        </p:blipFill>
        <p:spPr bwMode="auto">
          <a:xfrm>
            <a:off x="288000" y="504000"/>
            <a:ext cx="2920320" cy="4212000"/>
          </a:xfrm>
          <a:prstGeom prst="rect">
            <a:avLst/>
          </a:prstGeom>
          <a:noFill/>
          <a:ln w="0">
            <a:solidFill>
              <a:schemeClr val="bg1">
                <a:lumMod val="50000"/>
              </a:schemeClr>
            </a:solidFill>
          </a:ln>
        </p:spPr>
      </p:pic>
      <p:sp>
        <p:nvSpPr>
          <p:cNvPr id="7" name="TextovéPole 6"/>
          <p:cNvSpPr txBox="1"/>
          <p:nvPr/>
        </p:nvSpPr>
        <p:spPr>
          <a:xfrm>
            <a:off x="142844" y="4713760"/>
            <a:ext cx="3268844" cy="230832"/>
          </a:xfrm>
          <a:prstGeom prst="rect">
            <a:avLst/>
          </a:prstGeom>
          <a:noFill/>
        </p:spPr>
        <p:txBody>
          <a:bodyPr wrap="none" rtlCol="0">
            <a:spAutoFit/>
          </a:bodyPr>
          <a:lstStyle/>
          <a:p>
            <a:r>
              <a:rPr lang="en-US" sz="900" smtClean="0">
                <a:solidFill>
                  <a:srgbClr val="FFFFCC"/>
                </a:solidFill>
                <a:latin typeface="Verdana" pitchFamily="34" charset="0"/>
              </a:rPr>
              <a:t>2018-06-16 01:15 </a:t>
            </a:r>
            <a:r>
              <a:rPr lang="en-US" sz="900" dirty="0" smtClean="0">
                <a:solidFill>
                  <a:srgbClr val="FFFFCC"/>
                </a:solidFill>
                <a:latin typeface="Verdana" pitchFamily="34" charset="0"/>
              </a:rPr>
              <a:t>UTC</a:t>
            </a:r>
            <a:r>
              <a:rPr lang="en-US" sz="900" smtClean="0">
                <a:solidFill>
                  <a:srgbClr val="FFFFCC"/>
                </a:solidFill>
                <a:latin typeface="Verdana" pitchFamily="34" charset="0"/>
              </a:rPr>
              <a:t>, NOAA-20,  DNB,  NW Africa </a:t>
            </a:r>
            <a:endParaRPr lang="en-US" sz="900" dirty="0" smtClean="0">
              <a:solidFill>
                <a:srgbClr val="FFFFCC"/>
              </a:solidFill>
              <a:latin typeface="Verdana" pitchFamily="34" charset="0"/>
            </a:endParaRPr>
          </a:p>
        </p:txBody>
      </p:sp>
      <p:sp>
        <p:nvSpPr>
          <p:cNvPr id="8" name="TextovéPole 7"/>
          <p:cNvSpPr txBox="1"/>
          <p:nvPr/>
        </p:nvSpPr>
        <p:spPr>
          <a:xfrm>
            <a:off x="5715008" y="142858"/>
            <a:ext cx="3291286" cy="246221"/>
          </a:xfrm>
          <a:prstGeom prst="rect">
            <a:avLst/>
          </a:prstGeom>
          <a:noFill/>
        </p:spPr>
        <p:txBody>
          <a:bodyPr wrap="none" rtlCol="0">
            <a:spAutoFit/>
          </a:bodyPr>
          <a:lstStyle/>
          <a:p>
            <a:r>
              <a:rPr lang="en-US" sz="1000" smtClean="0">
                <a:solidFill>
                  <a:srgbClr val="FFFFCC"/>
                </a:solidFill>
                <a:latin typeface="Verdana" pitchFamily="34" charset="0"/>
              </a:rPr>
              <a:t>2018-06-16 01:36 </a:t>
            </a:r>
            <a:r>
              <a:rPr lang="en-US" sz="1000" dirty="0" smtClean="0">
                <a:solidFill>
                  <a:srgbClr val="FFFFCC"/>
                </a:solidFill>
                <a:latin typeface="Verdana" pitchFamily="34" charset="0"/>
              </a:rPr>
              <a:t>UTC, Aqua AIRS</a:t>
            </a:r>
            <a:r>
              <a:rPr lang="en-US" sz="1000" smtClean="0">
                <a:solidFill>
                  <a:srgbClr val="FFFFCC"/>
                </a:solidFill>
                <a:latin typeface="Verdana" pitchFamily="34" charset="0"/>
              </a:rPr>
              <a:t>,  NW Africa </a:t>
            </a:r>
            <a:endParaRPr lang="en-US" sz="1000" dirty="0" smtClean="0">
              <a:solidFill>
                <a:srgbClr val="FFFFCC"/>
              </a:solidFill>
              <a:latin typeface="Verdana" pitchFamily="34" charset="0"/>
            </a:endParaRPr>
          </a:p>
        </p:txBody>
      </p:sp>
      <p:pic>
        <p:nvPicPr>
          <p:cNvPr id="2050" name="Picture 2" descr="F:\!!!  VIIRS-DNB airglow (verze 02.11.2019)\!!! Cb gen. CGW\__ cases 2018\20180616 (day 167) ###  zap-cent.Afrika - v AIRS ano vyrazne  N20 order 3405954315\AIRS\UTM_zoom-3x_crop_band-874.png"/>
          <p:cNvPicPr>
            <a:picLocks noChangeAspect="1" noChangeArrowheads="1"/>
          </p:cNvPicPr>
          <p:nvPr/>
        </p:nvPicPr>
        <p:blipFill>
          <a:blip r:embed="rId5" cstate="print"/>
          <a:srcRect/>
          <a:stretch>
            <a:fillRect/>
          </a:stretch>
        </p:blipFill>
        <p:spPr bwMode="auto">
          <a:xfrm>
            <a:off x="3312000" y="504000"/>
            <a:ext cx="2801184" cy="4212000"/>
          </a:xfrm>
          <a:prstGeom prst="rect">
            <a:avLst/>
          </a:prstGeom>
          <a:noFill/>
        </p:spPr>
      </p:pic>
      <p:pic>
        <p:nvPicPr>
          <p:cNvPr id="2051" name="Picture 3" descr="F:\!!!  VIIRS-DNB airglow (verze 02.11.2019)\!!! Cb gen. CGW\__ cases 2018\20180616 (day 167) ###  zap-cent.Afrika - v AIRS ano vyrazne  N20 order 3405954315\AIRS\UTM_zoom-3x_crop_band-2054.png"/>
          <p:cNvPicPr>
            <a:picLocks noChangeAspect="1" noChangeArrowheads="1"/>
          </p:cNvPicPr>
          <p:nvPr/>
        </p:nvPicPr>
        <p:blipFill>
          <a:blip r:embed="rId6" cstate="print"/>
          <a:srcRect/>
          <a:stretch>
            <a:fillRect/>
          </a:stretch>
        </p:blipFill>
        <p:spPr bwMode="auto">
          <a:xfrm>
            <a:off x="6156000" y="504000"/>
            <a:ext cx="2801184" cy="4212000"/>
          </a:xfrm>
          <a:prstGeom prst="rect">
            <a:avLst/>
          </a:prstGeom>
          <a:noFill/>
        </p:spPr>
      </p:pic>
      <p:sp>
        <p:nvSpPr>
          <p:cNvPr id="10" name="TextovéPole 9"/>
          <p:cNvSpPr txBox="1"/>
          <p:nvPr/>
        </p:nvSpPr>
        <p:spPr>
          <a:xfrm>
            <a:off x="3428992" y="642924"/>
            <a:ext cx="588623" cy="184666"/>
          </a:xfrm>
          <a:prstGeom prst="rect">
            <a:avLst/>
          </a:prstGeom>
          <a:noFill/>
        </p:spPr>
        <p:txBody>
          <a:bodyPr wrap="none" rtlCol="0">
            <a:spAutoFit/>
          </a:bodyPr>
          <a:lstStyle/>
          <a:p>
            <a:r>
              <a:rPr lang="en-US" sz="600" b="1" smtClean="0">
                <a:solidFill>
                  <a:schemeClr val="bg1"/>
                </a:solidFill>
                <a:latin typeface="Verdana" pitchFamily="34" charset="0"/>
              </a:rPr>
              <a:t>band 874</a:t>
            </a:r>
            <a:endParaRPr lang="cs-CZ" sz="600" b="1" dirty="0" smtClean="0">
              <a:solidFill>
                <a:schemeClr val="bg1"/>
              </a:solidFill>
              <a:latin typeface="Verdana" pitchFamily="34" charset="0"/>
            </a:endParaRPr>
          </a:p>
        </p:txBody>
      </p:sp>
      <p:sp>
        <p:nvSpPr>
          <p:cNvPr id="11" name="TextovéPole 10"/>
          <p:cNvSpPr txBox="1"/>
          <p:nvPr/>
        </p:nvSpPr>
        <p:spPr>
          <a:xfrm>
            <a:off x="6286329" y="642924"/>
            <a:ext cx="643125" cy="184666"/>
          </a:xfrm>
          <a:prstGeom prst="rect">
            <a:avLst/>
          </a:prstGeom>
          <a:noFill/>
        </p:spPr>
        <p:txBody>
          <a:bodyPr wrap="none" rtlCol="0">
            <a:spAutoFit/>
          </a:bodyPr>
          <a:lstStyle/>
          <a:p>
            <a:r>
              <a:rPr lang="en-US" sz="600" b="1" smtClean="0">
                <a:solidFill>
                  <a:schemeClr val="bg1"/>
                </a:solidFill>
                <a:latin typeface="Verdana" pitchFamily="34" charset="0"/>
              </a:rPr>
              <a:t>band 2054</a:t>
            </a:r>
            <a:endParaRPr lang="cs-CZ" sz="600" b="1" dirty="0" smtClean="0">
              <a:solidFill>
                <a:schemeClr val="bg1"/>
              </a:solidFill>
              <a:latin typeface="Verdana" pitchFamily="34" charset="0"/>
            </a:endParaRPr>
          </a:p>
        </p:txBody>
      </p:sp>
    </p:spTree>
    <p:extLst>
      <p:ext uri="{BB962C8B-B14F-4D97-AF65-F5344CB8AC3E}">
        <p14:creationId xmlns:p14="http://schemas.microsoft.com/office/powerpoint/2010/main" xmlns="" val="41596226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8677628"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Other examples of (concentric) gravity waves in AIRS data</a:t>
            </a:r>
            <a:endParaRPr lang="cs-CZ" sz="1200" b="1" dirty="0">
              <a:solidFill>
                <a:srgbClr val="FF3300"/>
              </a:solidFill>
              <a:effectLst>
                <a:outerShdw blurRad="38100" dist="38100" dir="2700000" algn="tl">
                  <a:srgbClr val="C0C0C0"/>
                </a:outerShdw>
              </a:effectLst>
            </a:endParaRPr>
          </a:p>
        </p:txBody>
      </p:sp>
      <p:pic>
        <p:nvPicPr>
          <p:cNvPr id="1026" name="Picture 2" descr="F:\!!!  VIIRS-DNB airglow (verze 24.10.2019)\!!! Cb gen. CGW\__ cases 2017\20171019 (day 292) Cb-gen CGW Argentina (!!!) - v AIRS vyrazne (v hodne kanalech) !!!!\UTM_b30969_DNB-SDR_NPP_lut-E_crop_enh_resized.png"/>
          <p:cNvPicPr>
            <a:picLocks noChangeAspect="1" noChangeArrowheads="1"/>
          </p:cNvPicPr>
          <p:nvPr/>
        </p:nvPicPr>
        <p:blipFill>
          <a:blip r:embed="rId4" cstate="print"/>
          <a:srcRect/>
          <a:stretch>
            <a:fillRect/>
          </a:stretch>
        </p:blipFill>
        <p:spPr bwMode="auto">
          <a:xfrm>
            <a:off x="36000" y="540000"/>
            <a:ext cx="3364441" cy="4140000"/>
          </a:xfrm>
          <a:prstGeom prst="rect">
            <a:avLst/>
          </a:prstGeom>
          <a:noFill/>
          <a:ln w="6350">
            <a:solidFill>
              <a:schemeClr val="bg1">
                <a:lumMod val="50000"/>
              </a:schemeClr>
            </a:solidFill>
          </a:ln>
        </p:spPr>
      </p:pic>
      <p:sp>
        <p:nvSpPr>
          <p:cNvPr id="7" name="TextovéPole 6"/>
          <p:cNvSpPr txBox="1"/>
          <p:nvPr/>
        </p:nvSpPr>
        <p:spPr>
          <a:xfrm>
            <a:off x="214282" y="4698372"/>
            <a:ext cx="2959465" cy="230832"/>
          </a:xfrm>
          <a:prstGeom prst="rect">
            <a:avLst/>
          </a:prstGeom>
          <a:noFill/>
        </p:spPr>
        <p:txBody>
          <a:bodyPr wrap="none" rtlCol="0">
            <a:spAutoFit/>
          </a:bodyPr>
          <a:lstStyle/>
          <a:p>
            <a:r>
              <a:rPr lang="en-US" sz="900" smtClean="0">
                <a:solidFill>
                  <a:srgbClr val="FFFFCC"/>
                </a:solidFill>
                <a:latin typeface="Verdana" pitchFamily="34" charset="0"/>
              </a:rPr>
              <a:t>2017-10-19 05:43 </a:t>
            </a:r>
            <a:r>
              <a:rPr lang="en-US" sz="900" dirty="0" smtClean="0">
                <a:solidFill>
                  <a:srgbClr val="FFFFCC"/>
                </a:solidFill>
                <a:latin typeface="Verdana" pitchFamily="34" charset="0"/>
              </a:rPr>
              <a:t>UTC, S-NPP DNB</a:t>
            </a:r>
            <a:r>
              <a:rPr lang="en-US" sz="900" smtClean="0">
                <a:solidFill>
                  <a:srgbClr val="FFFFCC"/>
                </a:solidFill>
                <a:latin typeface="Verdana" pitchFamily="34" charset="0"/>
              </a:rPr>
              <a:t>,  Argentina</a:t>
            </a:r>
            <a:endParaRPr lang="en-US" sz="900" dirty="0" smtClean="0">
              <a:solidFill>
                <a:srgbClr val="FFFFCC"/>
              </a:solidFill>
              <a:latin typeface="Verdana" pitchFamily="34" charset="0"/>
            </a:endParaRPr>
          </a:p>
        </p:txBody>
      </p:sp>
      <p:pic>
        <p:nvPicPr>
          <p:cNvPr id="1027" name="Picture 3" descr="N:\###  ENVI data  ###\UTM_band-874.png"/>
          <p:cNvPicPr>
            <a:picLocks noChangeAspect="1" noChangeArrowheads="1"/>
          </p:cNvPicPr>
          <p:nvPr/>
        </p:nvPicPr>
        <p:blipFill>
          <a:blip r:embed="rId5" cstate="print"/>
          <a:srcRect/>
          <a:stretch>
            <a:fillRect/>
          </a:stretch>
        </p:blipFill>
        <p:spPr bwMode="auto">
          <a:xfrm>
            <a:off x="3456000" y="540000"/>
            <a:ext cx="2790000" cy="4140000"/>
          </a:xfrm>
          <a:prstGeom prst="rect">
            <a:avLst/>
          </a:prstGeom>
          <a:noFill/>
        </p:spPr>
      </p:pic>
      <p:pic>
        <p:nvPicPr>
          <p:cNvPr id="1028" name="Picture 4" descr="N:\###  ENVI data  ###\UTM_band-2042.png"/>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rightnessContrast bright="5000"/>
                    </a14:imgEffect>
                  </a14:imgLayer>
                </a14:imgProps>
              </a:ext>
            </a:extLst>
          </a:blip>
          <a:srcRect/>
          <a:stretch>
            <a:fillRect/>
          </a:stretch>
        </p:blipFill>
        <p:spPr bwMode="auto">
          <a:xfrm>
            <a:off x="6300000" y="540000"/>
            <a:ext cx="2789999" cy="4140000"/>
          </a:xfrm>
          <a:prstGeom prst="rect">
            <a:avLst/>
          </a:prstGeom>
          <a:noFill/>
        </p:spPr>
      </p:pic>
      <p:sp>
        <p:nvSpPr>
          <p:cNvPr id="9" name="TextovéPole 8"/>
          <p:cNvSpPr txBox="1"/>
          <p:nvPr/>
        </p:nvSpPr>
        <p:spPr>
          <a:xfrm>
            <a:off x="5786446" y="142858"/>
            <a:ext cx="3238387" cy="246221"/>
          </a:xfrm>
          <a:prstGeom prst="rect">
            <a:avLst/>
          </a:prstGeom>
          <a:noFill/>
        </p:spPr>
        <p:txBody>
          <a:bodyPr wrap="none" rtlCol="0">
            <a:spAutoFit/>
          </a:bodyPr>
          <a:lstStyle/>
          <a:p>
            <a:r>
              <a:rPr lang="en-US" sz="1000" smtClean="0">
                <a:solidFill>
                  <a:srgbClr val="FFFFCC"/>
                </a:solidFill>
                <a:latin typeface="Verdana" pitchFamily="34" charset="0"/>
              </a:rPr>
              <a:t>2017-10-19 05:05 </a:t>
            </a:r>
            <a:r>
              <a:rPr lang="en-US" sz="1000" dirty="0" smtClean="0">
                <a:solidFill>
                  <a:srgbClr val="FFFFCC"/>
                </a:solidFill>
                <a:latin typeface="Verdana" pitchFamily="34" charset="0"/>
              </a:rPr>
              <a:t>UTC</a:t>
            </a:r>
            <a:r>
              <a:rPr lang="en-US" sz="1000" smtClean="0">
                <a:solidFill>
                  <a:srgbClr val="FFFFCC"/>
                </a:solidFill>
                <a:latin typeface="Verdana" pitchFamily="34" charset="0"/>
              </a:rPr>
              <a:t>, Aqua AIRS,  Argentina</a:t>
            </a:r>
            <a:endParaRPr lang="en-US" sz="1000" dirty="0" smtClean="0">
              <a:solidFill>
                <a:srgbClr val="FFFFCC"/>
              </a:solidFill>
              <a:latin typeface="Verdana" pitchFamily="34" charset="0"/>
            </a:endParaRPr>
          </a:p>
        </p:txBody>
      </p:sp>
      <p:sp>
        <p:nvSpPr>
          <p:cNvPr id="10" name="TextovéPole 9"/>
          <p:cNvSpPr txBox="1"/>
          <p:nvPr/>
        </p:nvSpPr>
        <p:spPr>
          <a:xfrm>
            <a:off x="3630299" y="728621"/>
            <a:ext cx="588623" cy="184666"/>
          </a:xfrm>
          <a:prstGeom prst="rect">
            <a:avLst/>
          </a:prstGeom>
          <a:noFill/>
        </p:spPr>
        <p:txBody>
          <a:bodyPr wrap="none" rtlCol="0">
            <a:spAutoFit/>
          </a:bodyPr>
          <a:lstStyle/>
          <a:p>
            <a:r>
              <a:rPr lang="en-US" sz="600" b="1" smtClean="0">
                <a:solidFill>
                  <a:schemeClr val="bg1"/>
                </a:solidFill>
                <a:latin typeface="Verdana" pitchFamily="34" charset="0"/>
              </a:rPr>
              <a:t>band 874</a:t>
            </a:r>
            <a:endParaRPr lang="cs-CZ" sz="600" b="1" dirty="0" smtClean="0">
              <a:solidFill>
                <a:schemeClr val="bg1"/>
              </a:solidFill>
              <a:latin typeface="Verdana" pitchFamily="34" charset="0"/>
            </a:endParaRPr>
          </a:p>
        </p:txBody>
      </p:sp>
      <p:sp>
        <p:nvSpPr>
          <p:cNvPr id="11" name="TextovéPole 10"/>
          <p:cNvSpPr txBox="1"/>
          <p:nvPr/>
        </p:nvSpPr>
        <p:spPr>
          <a:xfrm>
            <a:off x="6416381" y="728621"/>
            <a:ext cx="643125" cy="184666"/>
          </a:xfrm>
          <a:prstGeom prst="rect">
            <a:avLst/>
          </a:prstGeom>
          <a:noFill/>
        </p:spPr>
        <p:txBody>
          <a:bodyPr wrap="none" rtlCol="0">
            <a:spAutoFit/>
          </a:bodyPr>
          <a:lstStyle/>
          <a:p>
            <a:r>
              <a:rPr lang="en-US" sz="600" b="1" smtClean="0">
                <a:solidFill>
                  <a:schemeClr val="bg1"/>
                </a:solidFill>
                <a:latin typeface="Verdana" pitchFamily="34" charset="0"/>
              </a:rPr>
              <a:t>band 2042</a:t>
            </a:r>
            <a:endParaRPr lang="cs-CZ" sz="600" b="1" dirty="0" smtClean="0">
              <a:solidFill>
                <a:schemeClr val="bg1"/>
              </a:solidFill>
              <a:latin typeface="Verdana" pitchFamily="34" charset="0"/>
            </a:endParaRPr>
          </a:p>
        </p:txBody>
      </p:sp>
    </p:spTree>
    <p:extLst>
      <p:ext uri="{BB962C8B-B14F-4D97-AF65-F5344CB8AC3E}">
        <p14:creationId xmlns:p14="http://schemas.microsoft.com/office/powerpoint/2010/main" xmlns="" val="19415176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8677628"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Other examples of (concentric) gravity waves in AIRS data</a:t>
            </a:r>
            <a:endParaRPr lang="cs-CZ" sz="1200" b="1" dirty="0">
              <a:solidFill>
                <a:srgbClr val="FF3300"/>
              </a:solidFill>
              <a:effectLst>
                <a:outerShdw blurRad="38100" dist="38100" dir="2700000" algn="tl">
                  <a:srgbClr val="C0C0C0"/>
                </a:outerShdw>
              </a:effectLst>
            </a:endParaRPr>
          </a:p>
        </p:txBody>
      </p:sp>
      <p:pic>
        <p:nvPicPr>
          <p:cNvPr id="4098" name="Picture 2" descr="O:\VIIRS-DNB airglow\20190103 (day 003) slabé CGW sz-Australie - ale v AIRS fantastické !!!\!!!_AIRS_UTM-3x__band-1825_ver-2019103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28000" y="540000"/>
            <a:ext cx="2726343" cy="41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O:\VIIRS-DNB airglow\20190103 (day 003) slabé CGW sz-Australie - ale v AIRS fantastické !!!\!!!_AIRS_UTM-3x__band-2054_ver-2019103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0000" y="540000"/>
            <a:ext cx="2726343" cy="41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O:\!!! ENVI_data\UTM_DNB-SDR_npp_lut-1_lut-J_coastlines_crop-and-resize.png"/>
          <p:cNvPicPr>
            <a:picLocks noChangeAspect="1" noChangeArrowheads="1"/>
          </p:cNvPicPr>
          <p:nvPr/>
        </p:nvPicPr>
        <p:blipFill>
          <a:blip r:embed="rId6" cstate="print">
            <a:lum contrast="10000"/>
            <a:extLst>
              <a:ext uri="{BEBA8EAE-BF5A-486C-A8C5-ECC9F3942E4B}">
                <a14:imgProps xmlns:a14="http://schemas.microsoft.com/office/drawing/2010/main" xmlns="">
                  <a14:imgLayer r:embed="rId7">
                    <a14:imgEffect>
                      <a14:brightnessContrast contrast="10000"/>
                    </a14:imgEffect>
                  </a14:imgLayer>
                </a14:imgProps>
              </a:ext>
              <a:ext uri="{28A0092B-C50C-407E-A947-70E740481C1C}">
                <a14:useLocalDpi xmlns:a14="http://schemas.microsoft.com/office/drawing/2010/main" xmlns="" val="0"/>
              </a:ext>
            </a:extLst>
          </a:blip>
          <a:srcRect/>
          <a:stretch>
            <a:fillRect/>
          </a:stretch>
        </p:blipFill>
        <p:spPr bwMode="auto">
          <a:xfrm>
            <a:off x="144000" y="540000"/>
            <a:ext cx="3307500" cy="3780000"/>
          </a:xfrm>
          <a:prstGeom prst="rect">
            <a:avLst/>
          </a:prstGeom>
          <a:noFill/>
          <a:ln w="3175">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9" name="TextovéPole 8"/>
          <p:cNvSpPr txBox="1"/>
          <p:nvPr/>
        </p:nvSpPr>
        <p:spPr>
          <a:xfrm>
            <a:off x="285720" y="4372530"/>
            <a:ext cx="2946640" cy="230832"/>
          </a:xfrm>
          <a:prstGeom prst="rect">
            <a:avLst/>
          </a:prstGeom>
          <a:noFill/>
        </p:spPr>
        <p:txBody>
          <a:bodyPr wrap="none" rtlCol="0">
            <a:spAutoFit/>
          </a:bodyPr>
          <a:lstStyle/>
          <a:p>
            <a:r>
              <a:rPr lang="en-US" sz="900" dirty="0" smtClean="0">
                <a:solidFill>
                  <a:srgbClr val="FFFFCC"/>
                </a:solidFill>
                <a:latin typeface="Verdana" pitchFamily="34" charset="0"/>
              </a:rPr>
              <a:t>2019-01-03 16:20 UTC, S-NPP DNB,  Australia </a:t>
            </a:r>
          </a:p>
        </p:txBody>
      </p:sp>
      <p:sp>
        <p:nvSpPr>
          <p:cNvPr id="10" name="TextovéPole 9"/>
          <p:cNvSpPr txBox="1"/>
          <p:nvPr/>
        </p:nvSpPr>
        <p:spPr>
          <a:xfrm>
            <a:off x="5786446" y="142858"/>
            <a:ext cx="3223959" cy="246221"/>
          </a:xfrm>
          <a:prstGeom prst="rect">
            <a:avLst/>
          </a:prstGeom>
          <a:noFill/>
        </p:spPr>
        <p:txBody>
          <a:bodyPr wrap="none" rtlCol="0">
            <a:spAutoFit/>
          </a:bodyPr>
          <a:lstStyle/>
          <a:p>
            <a:r>
              <a:rPr lang="en-US" sz="1000" dirty="0" smtClean="0">
                <a:solidFill>
                  <a:srgbClr val="FFFFCC"/>
                </a:solidFill>
                <a:latin typeface="Verdana" pitchFamily="34" charset="0"/>
              </a:rPr>
              <a:t>2019-01-03 16:27 UTC, Aqua AIRS,  Australia </a:t>
            </a:r>
          </a:p>
        </p:txBody>
      </p:sp>
    </p:spTree>
    <p:extLst>
      <p:ext uri="{BB962C8B-B14F-4D97-AF65-F5344CB8AC3E}">
        <p14:creationId xmlns:p14="http://schemas.microsoft.com/office/powerpoint/2010/main" xmlns="" val="29510917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8677628"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Other examples of (concentric) gravity waves in AIRS data</a:t>
            </a:r>
            <a:endParaRPr lang="cs-CZ" sz="1200" b="1" dirty="0">
              <a:solidFill>
                <a:srgbClr val="FF3300"/>
              </a:solidFill>
              <a:effectLst>
                <a:outerShdw blurRad="38100" dist="38100" dir="2700000" algn="tl">
                  <a:srgbClr val="C0C0C0"/>
                </a:outerShdw>
              </a:effectLst>
            </a:endParaRPr>
          </a:p>
        </p:txBody>
      </p:sp>
      <p:sp>
        <p:nvSpPr>
          <p:cNvPr id="7" name="TextovéPole 6"/>
          <p:cNvSpPr txBox="1"/>
          <p:nvPr/>
        </p:nvSpPr>
        <p:spPr>
          <a:xfrm>
            <a:off x="214282" y="4714890"/>
            <a:ext cx="2946640" cy="230832"/>
          </a:xfrm>
          <a:prstGeom prst="rect">
            <a:avLst/>
          </a:prstGeom>
          <a:noFill/>
        </p:spPr>
        <p:txBody>
          <a:bodyPr wrap="none" rtlCol="0">
            <a:spAutoFit/>
          </a:bodyPr>
          <a:lstStyle/>
          <a:p>
            <a:r>
              <a:rPr lang="en-US" sz="900" smtClean="0">
                <a:solidFill>
                  <a:srgbClr val="FFFFCC"/>
                </a:solidFill>
                <a:latin typeface="Verdana" pitchFamily="34" charset="0"/>
              </a:rPr>
              <a:t>2019-01-12 16:51 </a:t>
            </a:r>
            <a:r>
              <a:rPr lang="en-US" sz="900" dirty="0" smtClean="0">
                <a:solidFill>
                  <a:srgbClr val="FFFFCC"/>
                </a:solidFill>
                <a:latin typeface="Verdana" pitchFamily="34" charset="0"/>
              </a:rPr>
              <a:t>UTC, S-NPP DNB,  Australia </a:t>
            </a:r>
          </a:p>
        </p:txBody>
      </p:sp>
      <p:sp>
        <p:nvSpPr>
          <p:cNvPr id="8" name="TextovéPole 7"/>
          <p:cNvSpPr txBox="1"/>
          <p:nvPr/>
        </p:nvSpPr>
        <p:spPr>
          <a:xfrm>
            <a:off x="5786446" y="142858"/>
            <a:ext cx="3223959" cy="246221"/>
          </a:xfrm>
          <a:prstGeom prst="rect">
            <a:avLst/>
          </a:prstGeom>
          <a:noFill/>
        </p:spPr>
        <p:txBody>
          <a:bodyPr wrap="none" rtlCol="0">
            <a:spAutoFit/>
          </a:bodyPr>
          <a:lstStyle/>
          <a:p>
            <a:r>
              <a:rPr lang="en-US" sz="1000" smtClean="0">
                <a:solidFill>
                  <a:srgbClr val="FFFFCC"/>
                </a:solidFill>
                <a:latin typeface="Verdana" pitchFamily="34" charset="0"/>
              </a:rPr>
              <a:t>2019-01-12 16:22 </a:t>
            </a:r>
            <a:r>
              <a:rPr lang="en-US" sz="1000" dirty="0" smtClean="0">
                <a:solidFill>
                  <a:srgbClr val="FFFFCC"/>
                </a:solidFill>
                <a:latin typeface="Verdana" pitchFamily="34" charset="0"/>
              </a:rPr>
              <a:t>UTC, Aqua AIRS,  Australia </a:t>
            </a:r>
          </a:p>
        </p:txBody>
      </p:sp>
      <p:pic>
        <p:nvPicPr>
          <p:cNvPr id="1027" name="Picture 3" descr="N:\###  ENVI data  ###\UTM_DNB-SDR_NPP_lut-J_and-coastlines_crop-resized2.png"/>
          <p:cNvPicPr>
            <a:picLocks noChangeAspect="1" noChangeArrowheads="1"/>
          </p:cNvPicPr>
          <p:nvPr/>
        </p:nvPicPr>
        <p:blipFill>
          <a:blip r:embed="rId4" cstate="print"/>
          <a:srcRect/>
          <a:stretch>
            <a:fillRect/>
          </a:stretch>
        </p:blipFill>
        <p:spPr bwMode="auto">
          <a:xfrm>
            <a:off x="252000" y="540000"/>
            <a:ext cx="2898000" cy="4140000"/>
          </a:xfrm>
          <a:prstGeom prst="rect">
            <a:avLst/>
          </a:prstGeom>
          <a:noFill/>
          <a:ln w="0">
            <a:solidFill>
              <a:schemeClr val="bg1">
                <a:lumMod val="50000"/>
              </a:schemeClr>
            </a:solidFill>
          </a:ln>
        </p:spPr>
      </p:pic>
      <p:pic>
        <p:nvPicPr>
          <p:cNvPr id="1028" name="Picture 4" descr="F:\!!!  VIIRS-DNB airglow (verze 02.11.2019)\!!! Cb gen. CGW\__ cases 2019\20190112 (day 012) ### !!!  sz-Australie - v AIRS sice kraj, ale fantastické !!!\AIRS\UTM_zoom-3x_band-874.png"/>
          <p:cNvPicPr>
            <a:picLocks noChangeAspect="1" noChangeArrowheads="1"/>
          </p:cNvPicPr>
          <p:nvPr/>
        </p:nvPicPr>
        <p:blipFill>
          <a:blip r:embed="rId5" cstate="print"/>
          <a:srcRect/>
          <a:stretch>
            <a:fillRect/>
          </a:stretch>
        </p:blipFill>
        <p:spPr bwMode="auto">
          <a:xfrm>
            <a:off x="3286116" y="540000"/>
            <a:ext cx="2835900" cy="4140000"/>
          </a:xfrm>
          <a:prstGeom prst="rect">
            <a:avLst/>
          </a:prstGeom>
          <a:noFill/>
        </p:spPr>
      </p:pic>
      <p:pic>
        <p:nvPicPr>
          <p:cNvPr id="1029" name="Picture 5" descr="F:\!!!  VIIRS-DNB airglow (verze 02.11.2019)\!!! Cb gen. CGW\__ cases 2019\20190112 (day 012) ### !!!  sz-Australie - v AIRS sice kraj, ale fantastické !!!\AIRS\UTM_zoom-3x_band-2054-enh.png"/>
          <p:cNvPicPr>
            <a:picLocks noChangeAspect="1" noChangeArrowheads="1"/>
          </p:cNvPicPr>
          <p:nvPr/>
        </p:nvPicPr>
        <p:blipFill>
          <a:blip r:embed="rId6" cstate="print"/>
          <a:srcRect/>
          <a:stretch>
            <a:fillRect/>
          </a:stretch>
        </p:blipFill>
        <p:spPr bwMode="auto">
          <a:xfrm>
            <a:off x="6228562" y="540000"/>
            <a:ext cx="2835900" cy="4140000"/>
          </a:xfrm>
          <a:prstGeom prst="rect">
            <a:avLst/>
          </a:prstGeom>
          <a:noFill/>
        </p:spPr>
      </p:pic>
      <p:sp>
        <p:nvSpPr>
          <p:cNvPr id="11" name="TextovéPole 10"/>
          <p:cNvSpPr txBox="1"/>
          <p:nvPr/>
        </p:nvSpPr>
        <p:spPr>
          <a:xfrm>
            <a:off x="3411873" y="714362"/>
            <a:ext cx="588623" cy="184666"/>
          </a:xfrm>
          <a:prstGeom prst="rect">
            <a:avLst/>
          </a:prstGeom>
          <a:noFill/>
        </p:spPr>
        <p:txBody>
          <a:bodyPr wrap="none" rtlCol="0">
            <a:spAutoFit/>
          </a:bodyPr>
          <a:lstStyle/>
          <a:p>
            <a:r>
              <a:rPr lang="en-US" sz="600" b="1" smtClean="0">
                <a:solidFill>
                  <a:schemeClr val="bg1"/>
                </a:solidFill>
                <a:latin typeface="Verdana" pitchFamily="34" charset="0"/>
              </a:rPr>
              <a:t>band 874</a:t>
            </a:r>
            <a:endParaRPr lang="cs-CZ" sz="600" b="1" dirty="0" smtClean="0">
              <a:solidFill>
                <a:schemeClr val="bg1"/>
              </a:solidFill>
              <a:latin typeface="Verdana" pitchFamily="34" charset="0"/>
            </a:endParaRPr>
          </a:p>
        </p:txBody>
      </p:sp>
      <p:sp>
        <p:nvSpPr>
          <p:cNvPr id="12" name="TextovéPole 11"/>
          <p:cNvSpPr txBox="1"/>
          <p:nvPr/>
        </p:nvSpPr>
        <p:spPr>
          <a:xfrm>
            <a:off x="6357767" y="714362"/>
            <a:ext cx="643125" cy="184666"/>
          </a:xfrm>
          <a:prstGeom prst="rect">
            <a:avLst/>
          </a:prstGeom>
          <a:noFill/>
        </p:spPr>
        <p:txBody>
          <a:bodyPr wrap="none" rtlCol="0">
            <a:spAutoFit/>
          </a:bodyPr>
          <a:lstStyle/>
          <a:p>
            <a:r>
              <a:rPr lang="en-US" sz="600" b="1" smtClean="0">
                <a:solidFill>
                  <a:schemeClr val="bg1"/>
                </a:solidFill>
                <a:latin typeface="Verdana" pitchFamily="34" charset="0"/>
              </a:rPr>
              <a:t>band 2054</a:t>
            </a:r>
            <a:endParaRPr lang="cs-CZ" sz="600" b="1" dirty="0" smtClean="0">
              <a:solidFill>
                <a:schemeClr val="bg1"/>
              </a:solidFill>
              <a:latin typeface="Verdana" pitchFamily="34" charset="0"/>
            </a:endParaRPr>
          </a:p>
        </p:txBody>
      </p:sp>
    </p:spTree>
    <p:extLst>
      <p:ext uri="{BB962C8B-B14F-4D97-AF65-F5344CB8AC3E}">
        <p14:creationId xmlns:p14="http://schemas.microsoft.com/office/powerpoint/2010/main" xmlns="" val="415962266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xmlns="" val="3659113269"/>
              </p:ext>
            </p:extLst>
          </p:nvPr>
        </p:nvGraphicFramePr>
        <p:xfrm>
          <a:off x="1115614" y="165493"/>
          <a:ext cx="6912770" cy="4710513"/>
        </p:xfrm>
        <a:graphic>
          <a:graphicData uri="http://schemas.openxmlformats.org/drawingml/2006/table">
            <a:tbl>
              <a:tblPr>
                <a:tableStyleId>{5C22544A-7EE6-4342-B048-85BDC9FD1C3A}</a:tableStyleId>
              </a:tblPr>
              <a:tblGrid>
                <a:gridCol w="3841510"/>
                <a:gridCol w="651919"/>
                <a:gridCol w="651919"/>
                <a:gridCol w="651919"/>
                <a:gridCol w="651919"/>
                <a:gridCol w="463584"/>
              </a:tblGrid>
              <a:tr h="216024">
                <a:tc gridSpan="6">
                  <a:txBody>
                    <a:bodyPr/>
                    <a:lstStyle/>
                    <a:p>
                      <a:pPr algn="l" fontAlgn="ctr"/>
                      <a:r>
                        <a:rPr lang="cs-CZ" sz="800" b="1" u="none" strike="noStrike" smtClean="0">
                          <a:effectLst/>
                        </a:rPr>
                        <a:t>   </a:t>
                      </a:r>
                      <a:r>
                        <a:rPr lang="en-US" sz="800" b="0" u="none" strike="noStrike" smtClean="0">
                          <a:effectLst/>
                        </a:rPr>
                        <a:t>CGW (and partial CGW) detections in </a:t>
                      </a:r>
                      <a:r>
                        <a:rPr lang="en-US" sz="800" b="0" u="none" strike="noStrike">
                          <a:effectLst/>
                        </a:rPr>
                        <a:t>nightglow in </a:t>
                      </a:r>
                      <a:r>
                        <a:rPr lang="en-US" sz="800" b="1" u="none" strike="noStrike">
                          <a:effectLst/>
                        </a:rPr>
                        <a:t>VIIRS DNB</a:t>
                      </a:r>
                      <a:r>
                        <a:rPr lang="en-US" sz="800" b="0" u="none" strike="noStrike">
                          <a:effectLst/>
                        </a:rPr>
                        <a:t> </a:t>
                      </a:r>
                      <a:r>
                        <a:rPr lang="cs-CZ" sz="800" b="0" u="none" strike="noStrike" smtClean="0">
                          <a:effectLst/>
                        </a:rPr>
                        <a:t>data</a:t>
                      </a:r>
                      <a:r>
                        <a:rPr lang="en-US" sz="800" b="0" u="none" strike="noStrike" smtClean="0">
                          <a:effectLst/>
                        </a:rPr>
                        <a:t> </a:t>
                      </a:r>
                      <a:r>
                        <a:rPr lang="en-US" sz="800" b="0" u="none" strike="noStrike">
                          <a:effectLst/>
                        </a:rPr>
                        <a:t>(Suomi-NPP and NOAA-20)</a:t>
                      </a:r>
                      <a:endParaRPr lang="en-US" sz="8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pPr algn="ctr" fontAlgn="ctr"/>
                      <a:endParaRPr lang="cs-CZ" sz="800" b="0" i="0" u="none" strike="noStrike">
                        <a:solidFill>
                          <a:srgbClr val="000000"/>
                        </a:solidFill>
                        <a:effectLst/>
                        <a:latin typeface="Calibri"/>
                      </a:endParaRPr>
                    </a:p>
                  </a:txBody>
                  <a:tcPr marL="3592" marR="3592" marT="3592" marB="0" anchor="ctr">
                    <a:noFill/>
                  </a:tcPr>
                </a:tc>
              </a:tr>
              <a:tr h="127464">
                <a:tc>
                  <a:txBody>
                    <a:bodyPr/>
                    <a:lstStyle/>
                    <a:p>
                      <a:pPr algn="ctr" fontAlgn="ctr"/>
                      <a:r>
                        <a:rPr lang="cs-CZ" sz="700" u="none" strike="noStrike">
                          <a:effectLst/>
                        </a:rPr>
                        <a:t>REGION</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2013-2016</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2017</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2018</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2019</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smtClean="0">
                          <a:solidFill>
                            <a:srgbClr val="FFC000"/>
                          </a:solidFill>
                          <a:effectLst/>
                        </a:rPr>
                        <a:t>total:</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Mediterranean region (including all coastal areas)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Africa (including east Atlantic, west Indian 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19</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16</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73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North America and NE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5</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6</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South America and SE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5</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cs-CZ" sz="700" u="none" strike="noStrike">
                          <a:effectLst/>
                        </a:rPr>
                        <a:t>Australia (and adjacent seas/oceans)</a:t>
                      </a:r>
                      <a:endParaRPr lang="cs-CZ"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6</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5</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East Asia (east of India, and adjacent seas/oceans)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7</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SW Asia (incl. India and Arab Peninsula, and adj. seas/ocean)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9</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r" fontAlgn="ctr"/>
                      <a:r>
                        <a:rPr lang="cs-CZ" sz="700" u="none" strike="noStrike">
                          <a:solidFill>
                            <a:srgbClr val="FFC000"/>
                          </a:solidFill>
                          <a:effectLst/>
                        </a:rPr>
                        <a:t>total:</a:t>
                      </a:r>
                      <a:endParaRPr lang="cs-CZ" sz="700" b="0" i="0" u="none" strike="noStrike">
                        <a:solidFill>
                          <a:srgbClr val="FFC000"/>
                        </a:solidFill>
                        <a:effectLst/>
                        <a:latin typeface="Calibri"/>
                      </a:endParaRPr>
                    </a:p>
                  </a:txBody>
                  <a:tcPr marL="3592" marR="32325"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30</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36</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131</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0">
                <a:tc gridSpan="6">
                  <a:txBody>
                    <a:bodyPr/>
                    <a:lstStyle/>
                    <a:p>
                      <a:pPr algn="l" fontAlgn="ctr"/>
                      <a:endParaRPr lang="en-US" sz="800" b="1" i="0" u="none" strike="noStrike">
                        <a:solidFill>
                          <a:srgbClr val="000000"/>
                        </a:solidFill>
                        <a:effectLst/>
                        <a:latin typeface="Calibri"/>
                      </a:endParaRPr>
                    </a:p>
                  </a:txBody>
                  <a:tcPr marL="3592" marR="3592" marT="3592"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89283">
                <a:tc gridSpan="6">
                  <a:txBody>
                    <a:bodyPr/>
                    <a:lstStyle/>
                    <a:p>
                      <a:pPr algn="l" fontAlgn="ctr"/>
                      <a:r>
                        <a:rPr lang="cs-CZ" sz="800" b="1" u="none" strike="noStrike" smtClean="0">
                          <a:effectLst/>
                        </a:rPr>
                        <a:t>   </a:t>
                      </a:r>
                      <a:r>
                        <a:rPr lang="en-US" sz="800" b="0" u="none" strike="noStrike" smtClean="0">
                          <a:effectLst/>
                        </a:rPr>
                        <a:t>CGW </a:t>
                      </a:r>
                      <a:r>
                        <a:rPr lang="en-US" sz="800" b="0" u="none" strike="noStrike">
                          <a:effectLst/>
                        </a:rPr>
                        <a:t>(and partial/semi-CGW) detections in </a:t>
                      </a:r>
                      <a:r>
                        <a:rPr lang="en-US" sz="800" b="1" u="none" strike="noStrike">
                          <a:effectLst/>
                        </a:rPr>
                        <a:t>AIRS</a:t>
                      </a:r>
                      <a:r>
                        <a:rPr lang="en-US" sz="800" b="0" u="none" strike="noStrike">
                          <a:effectLst/>
                        </a:rPr>
                        <a:t> data  (</a:t>
                      </a:r>
                      <a:r>
                        <a:rPr lang="en-US" sz="800" b="0" u="none" strike="noStrike" smtClean="0">
                          <a:effectLst/>
                        </a:rPr>
                        <a:t>obvious</a:t>
                      </a:r>
                      <a:r>
                        <a:rPr lang="cs-CZ" sz="800" b="0" u="none" strike="noStrike" smtClean="0">
                          <a:effectLst/>
                        </a:rPr>
                        <a:t>,</a:t>
                      </a:r>
                      <a:r>
                        <a:rPr lang="en-US" sz="800" b="0" u="none" strike="noStrike" smtClean="0">
                          <a:effectLst/>
                        </a:rPr>
                        <a:t> strong</a:t>
                      </a:r>
                      <a:r>
                        <a:rPr lang="en-US" sz="800" b="0" u="none" strike="noStrike">
                          <a:effectLst/>
                        </a:rPr>
                        <a:t>)</a:t>
                      </a:r>
                      <a:endParaRPr lang="en-US" sz="8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pPr algn="ctr" fontAlgn="ctr"/>
                      <a:endParaRPr lang="cs-CZ" sz="800" b="0" i="0" u="none" strike="noStrike">
                        <a:solidFill>
                          <a:srgbClr val="000000"/>
                        </a:solidFill>
                        <a:effectLst/>
                        <a:latin typeface="Calibri"/>
                      </a:endParaRPr>
                    </a:p>
                  </a:txBody>
                  <a:tcPr marL="3592" marR="3592" marT="3592" marB="0" anchor="ctr">
                    <a:noFill/>
                  </a:tcPr>
                </a:tc>
              </a:tr>
              <a:tr h="127464">
                <a:tc>
                  <a:txBody>
                    <a:bodyPr/>
                    <a:lstStyle/>
                    <a:p>
                      <a:pPr algn="ctr" fontAlgn="ctr"/>
                      <a:r>
                        <a:rPr lang="cs-CZ" sz="700" u="none" strike="noStrike">
                          <a:effectLst/>
                        </a:rPr>
                        <a:t>REGION</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2013-2016</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2017</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2018</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2019</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smtClean="0">
                          <a:solidFill>
                            <a:srgbClr val="FFC000"/>
                          </a:solidFill>
                          <a:effectLst/>
                        </a:rPr>
                        <a:t>total:</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Mediterranean region (including all coastal areas)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0</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Africa (including east Atlantic, west Indian 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8</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North America and NE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South America and SE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cs-CZ" sz="700" u="none" strike="noStrike">
                          <a:effectLst/>
                        </a:rPr>
                        <a:t>Australia (and adjacent seas/oceans)</a:t>
                      </a:r>
                      <a:endParaRPr lang="cs-CZ"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East Asia (east of India, and adjacent seas/oceans)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SW Asia (incl. India and Arab Peninsula, and adj. seas/ocean)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r" fontAlgn="ctr"/>
                      <a:r>
                        <a:rPr lang="cs-CZ" sz="700" u="none" strike="noStrike">
                          <a:solidFill>
                            <a:srgbClr val="FFC000"/>
                          </a:solidFill>
                          <a:effectLst/>
                        </a:rPr>
                        <a:t>total:</a:t>
                      </a:r>
                      <a:endParaRPr lang="cs-CZ" sz="700" b="0" i="0" u="none" strike="noStrike">
                        <a:solidFill>
                          <a:srgbClr val="FFC000"/>
                        </a:solidFill>
                        <a:effectLst/>
                        <a:latin typeface="Calibri"/>
                      </a:endParaRPr>
                    </a:p>
                  </a:txBody>
                  <a:tcPr marL="3592" marR="32325"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7</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6</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17</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72030">
                <a:tc gridSpan="6">
                  <a:txBody>
                    <a:bodyPr/>
                    <a:lstStyle/>
                    <a:p>
                      <a:pPr algn="l" fontAlgn="ctr"/>
                      <a:endParaRPr lang="en-US" sz="800" b="1" i="0" u="none" strike="noStrike">
                        <a:solidFill>
                          <a:srgbClr val="000000"/>
                        </a:solidFill>
                        <a:effectLst/>
                        <a:latin typeface="Calibri"/>
                      </a:endParaRPr>
                    </a:p>
                  </a:txBody>
                  <a:tcPr marL="3592" marR="3592" marT="3592"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62542">
                <a:tc gridSpan="6">
                  <a:txBody>
                    <a:bodyPr/>
                    <a:lstStyle/>
                    <a:p>
                      <a:pPr algn="l" fontAlgn="ctr"/>
                      <a:r>
                        <a:rPr lang="cs-CZ" sz="800" b="1" u="none" strike="noStrike" smtClean="0">
                          <a:effectLst/>
                        </a:rPr>
                        <a:t>   </a:t>
                      </a:r>
                      <a:r>
                        <a:rPr lang="en-US" sz="800" b="0" u="none" strike="noStrike" smtClean="0">
                          <a:effectLst/>
                        </a:rPr>
                        <a:t>CGW </a:t>
                      </a:r>
                      <a:r>
                        <a:rPr lang="en-US" sz="800" b="0" u="none" strike="noStrike">
                          <a:effectLst/>
                        </a:rPr>
                        <a:t>(and partial/semi-CGW) detections in </a:t>
                      </a:r>
                      <a:r>
                        <a:rPr lang="en-US" sz="800" b="1" u="none" strike="noStrike">
                          <a:effectLst/>
                        </a:rPr>
                        <a:t>AIRS</a:t>
                      </a:r>
                      <a:r>
                        <a:rPr lang="en-US" sz="800" b="0" u="none" strike="noStrike">
                          <a:effectLst/>
                        </a:rPr>
                        <a:t> data </a:t>
                      </a:r>
                      <a:r>
                        <a:rPr lang="en-US" sz="800" b="0" u="none" strike="noStrike" smtClean="0">
                          <a:effectLst/>
                        </a:rPr>
                        <a:t>(</a:t>
                      </a:r>
                      <a:r>
                        <a:rPr lang="cs-CZ" sz="800" b="0" u="none" strike="noStrike" smtClean="0">
                          <a:effectLst/>
                        </a:rPr>
                        <a:t>like</a:t>
                      </a:r>
                      <a:r>
                        <a:rPr lang="en-US" sz="800" b="0" u="none" strike="noStrike" smtClean="0">
                          <a:effectLst/>
                        </a:rPr>
                        <a:t>ly present</a:t>
                      </a:r>
                      <a:r>
                        <a:rPr lang="cs-CZ" sz="800" b="0" u="none" strike="noStrike" smtClean="0">
                          <a:effectLst/>
                        </a:rPr>
                        <a:t>,</a:t>
                      </a:r>
                      <a:r>
                        <a:rPr lang="en-US" sz="800" b="0" u="none" strike="noStrike" smtClean="0">
                          <a:effectLst/>
                        </a:rPr>
                        <a:t> weak</a:t>
                      </a:r>
                      <a:r>
                        <a:rPr lang="en-US" sz="800" b="0" u="none" strike="noStrike">
                          <a:effectLst/>
                        </a:rPr>
                        <a:t>)</a:t>
                      </a:r>
                      <a:endParaRPr lang="en-US" sz="8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pPr algn="ctr" fontAlgn="ctr"/>
                      <a:endParaRPr lang="cs-CZ" sz="800" b="0" i="0" u="none" strike="noStrike">
                        <a:solidFill>
                          <a:srgbClr val="000000"/>
                        </a:solidFill>
                        <a:effectLst/>
                        <a:latin typeface="Calibri"/>
                      </a:endParaRPr>
                    </a:p>
                  </a:txBody>
                  <a:tcPr marL="3592" marR="3592" marT="3592" marB="0" anchor="ctr">
                    <a:noFill/>
                  </a:tcPr>
                </a:tc>
              </a:tr>
              <a:tr h="127464">
                <a:tc>
                  <a:txBody>
                    <a:bodyPr/>
                    <a:lstStyle/>
                    <a:p>
                      <a:pPr algn="ctr" fontAlgn="ctr"/>
                      <a:r>
                        <a:rPr lang="cs-CZ" sz="700" u="none" strike="noStrike">
                          <a:effectLst/>
                        </a:rPr>
                        <a:t>REGION</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2013-2016</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2017</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2018</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a:effectLst/>
                        </a:rPr>
                        <a:t>2019</a:t>
                      </a:r>
                      <a:endParaRPr lang="cs-CZ" sz="700" b="1"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cs-CZ" sz="700" u="none" strike="noStrike" smtClean="0">
                          <a:solidFill>
                            <a:srgbClr val="FFC000"/>
                          </a:solidFill>
                          <a:effectLst/>
                        </a:rPr>
                        <a:t>total:</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Mediterranean region (including all coastal areas)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Africa (including east Atlantic, west Indian 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5</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North America and NE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South America and SE Pacific</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cs-CZ" sz="700" u="none" strike="noStrike">
                          <a:effectLst/>
                        </a:rPr>
                        <a:t>Australia (and adjacent seas/oceans)</a:t>
                      </a:r>
                      <a:endParaRPr lang="cs-CZ"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2</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East Asia (east of India, and adjacent seas/oceans)</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0</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l" fontAlgn="t"/>
                      <a:r>
                        <a:rPr lang="en-US" sz="700" u="none" strike="noStrike">
                          <a:effectLst/>
                        </a:rPr>
                        <a:t>SW Asia (incl. India and Arab Peninsula, and adj. seas/ocean)</a:t>
                      </a:r>
                      <a:endParaRPr lang="en-US" sz="700" b="0" i="0" u="none" strike="noStrike">
                        <a:solidFill>
                          <a:srgbClr val="000000"/>
                        </a:solidFill>
                        <a:effectLst/>
                        <a:latin typeface="Calibri"/>
                      </a:endParaRPr>
                    </a:p>
                  </a:txBody>
                  <a:tcPr marL="32325" marR="3592" marT="3592" marB="0">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0</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r" fontAlgn="ctr"/>
                      <a:r>
                        <a:rPr lang="cs-CZ" sz="700" u="none" strike="noStrike">
                          <a:solidFill>
                            <a:srgbClr val="FFC000"/>
                          </a:solidFill>
                          <a:effectLst/>
                        </a:rPr>
                        <a:t>total:</a:t>
                      </a:r>
                      <a:endParaRPr lang="cs-CZ" sz="700" b="0" i="0" u="none" strike="noStrike">
                        <a:solidFill>
                          <a:srgbClr val="FFC000"/>
                        </a:solidFill>
                        <a:effectLst/>
                        <a:latin typeface="Calibri"/>
                      </a:endParaRPr>
                    </a:p>
                  </a:txBody>
                  <a:tcPr marL="3592" marR="32325"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5</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4</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4</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3</a:t>
                      </a:r>
                      <a:endParaRPr lang="cs-CZ" sz="700" b="0"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solidFill>
                            <a:srgbClr val="FFC000"/>
                          </a:solidFill>
                          <a:effectLst/>
                        </a:rPr>
                        <a:t>16</a:t>
                      </a:r>
                      <a:endParaRPr lang="cs-CZ" sz="700" b="1" i="0" u="none" strike="noStrike">
                        <a:solidFill>
                          <a:srgbClr val="FFC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45289">
                <a:tc gridSpan="6">
                  <a:txBody>
                    <a:bodyPr/>
                    <a:lstStyle/>
                    <a:p>
                      <a:pPr algn="r" fontAlgn="ctr"/>
                      <a:endParaRPr lang="cs-CZ" sz="700" b="0" i="0" u="none" strike="noStrike">
                        <a:solidFill>
                          <a:srgbClr val="000000"/>
                        </a:solidFill>
                        <a:effectLst/>
                        <a:latin typeface="Calibri"/>
                      </a:endParaRPr>
                    </a:p>
                  </a:txBody>
                  <a:tcPr marL="3592" marR="32325" marT="3592"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cs-CZ" sz="6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6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6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6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600" b="1" i="0" u="none" strike="noStrike">
                        <a:solidFill>
                          <a:srgbClr val="000000"/>
                        </a:solidFill>
                        <a:effectLst/>
                        <a:latin typeface="Calibri"/>
                      </a:endParaRPr>
                    </a:p>
                  </a:txBody>
                  <a:tcPr marL="3592" marR="3592" marT="3592" marB="0" anchor="ctr">
                    <a:noFill/>
                  </a:tcPr>
                </a:tc>
              </a:tr>
              <a:tr h="121392">
                <a:tc gridSpan="5">
                  <a:txBody>
                    <a:bodyPr/>
                    <a:lstStyle/>
                    <a:p>
                      <a:pPr algn="r" fontAlgn="ctr"/>
                      <a:endParaRPr lang="cs-CZ" sz="700" b="0" i="0" u="none" strike="noStrike">
                        <a:solidFill>
                          <a:srgbClr val="000000"/>
                        </a:solidFill>
                        <a:effectLst/>
                        <a:latin typeface="Calibri"/>
                      </a:endParaRPr>
                    </a:p>
                  </a:txBody>
                  <a:tcPr marL="3592" marR="32325" marT="3592" marB="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cs-CZ" sz="7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7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700" b="0" i="0" u="none" strike="noStrike">
                        <a:solidFill>
                          <a:srgbClr val="000000"/>
                        </a:solidFill>
                        <a:effectLst/>
                        <a:latin typeface="Calibri"/>
                      </a:endParaRPr>
                    </a:p>
                  </a:txBody>
                  <a:tcPr marL="3592" marR="3592" marT="3592" marB="0" anchor="ctr">
                    <a:noFill/>
                  </a:tcPr>
                </a:tc>
                <a:tc hMerge="1">
                  <a:txBody>
                    <a:bodyPr/>
                    <a:lstStyle/>
                    <a:p>
                      <a:pPr algn="ctr" fontAlgn="ctr"/>
                      <a:endParaRPr lang="cs-CZ" sz="700" b="0" i="0" u="none" strike="noStrike">
                        <a:solidFill>
                          <a:srgbClr val="000000"/>
                        </a:solidFill>
                        <a:effectLst/>
                        <a:latin typeface="Calibri"/>
                      </a:endParaRPr>
                    </a:p>
                  </a:txBody>
                  <a:tcPr marL="3592" marR="3592" marT="3592" marB="0" anchor="ctr">
                    <a:noFill/>
                  </a:tcPr>
                </a:tc>
                <a:tc>
                  <a:txBody>
                    <a:bodyPr/>
                    <a:lstStyle/>
                    <a:p>
                      <a:pPr algn="ctr" fontAlgn="ctr"/>
                      <a:r>
                        <a:rPr lang="cs-CZ" sz="700" b="0" u="none" strike="noStrike" smtClean="0">
                          <a:effectLst/>
                        </a:rPr>
                        <a:t>total:</a:t>
                      </a:r>
                      <a:endParaRPr lang="cs-CZ" sz="700" b="0" i="0" u="none" strike="noStrike">
                        <a:solidFill>
                          <a:srgbClr val="FF0000"/>
                        </a:solidFill>
                        <a:effectLst/>
                        <a:latin typeface="Calibri"/>
                      </a:endParaRPr>
                    </a:p>
                  </a:txBody>
                  <a:tcPr marL="3592" marR="3592" marT="359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r h="121392">
                <a:tc>
                  <a:txBody>
                    <a:bodyPr/>
                    <a:lstStyle/>
                    <a:p>
                      <a:pPr algn="r" fontAlgn="ctr"/>
                      <a:r>
                        <a:rPr lang="cs-CZ" sz="700" u="none" strike="noStrike" smtClean="0">
                          <a:effectLst/>
                        </a:rPr>
                        <a:t>CGW in AIRS yes (</a:t>
                      </a:r>
                      <a:r>
                        <a:rPr lang="cs-CZ" sz="700" u="none" strike="noStrike">
                          <a:effectLst/>
                        </a:rPr>
                        <a:t>total)</a:t>
                      </a:r>
                      <a:endParaRPr lang="cs-CZ" sz="700" b="0" i="0" u="none" strike="noStrike">
                        <a:solidFill>
                          <a:srgbClr val="000000"/>
                        </a:solidFill>
                        <a:effectLst/>
                        <a:latin typeface="Calibri"/>
                      </a:endParaRPr>
                    </a:p>
                  </a:txBody>
                  <a:tcPr marL="3592" marR="32325" marT="3592"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12</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7</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5</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9</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33</a:t>
                      </a:r>
                      <a:endParaRPr lang="cs-CZ" sz="700" b="1" i="0" u="none" strike="noStrike">
                        <a:solidFill>
                          <a:srgbClr val="FF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121392">
                <a:tc>
                  <a:txBody>
                    <a:bodyPr/>
                    <a:lstStyle/>
                    <a:p>
                      <a:pPr algn="r" fontAlgn="ctr"/>
                      <a:r>
                        <a:rPr lang="cs-CZ" sz="700" u="none" strike="noStrike" smtClean="0">
                          <a:effectLst/>
                        </a:rPr>
                        <a:t>CGW in AIRS no  </a:t>
                      </a:r>
                      <a:r>
                        <a:rPr lang="cs-CZ" sz="700" u="none" strike="noStrike">
                          <a:effectLst/>
                        </a:rPr>
                        <a:t>(total)</a:t>
                      </a:r>
                      <a:endParaRPr lang="cs-CZ" sz="700" b="0" i="0" u="none" strike="noStrike">
                        <a:solidFill>
                          <a:srgbClr val="000000"/>
                        </a:solidFill>
                        <a:effectLst/>
                        <a:latin typeface="Calibri"/>
                      </a:endParaRPr>
                    </a:p>
                  </a:txBody>
                  <a:tcPr marL="3592" marR="32325" marT="3592"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16</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16</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15</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71</a:t>
                      </a:r>
                      <a:endParaRPr lang="cs-CZ" sz="700" b="1" i="0" u="none" strike="noStrike">
                        <a:solidFill>
                          <a:srgbClr val="FF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r>
              <a:tr h="121392">
                <a:tc>
                  <a:txBody>
                    <a:bodyPr/>
                    <a:lstStyle/>
                    <a:p>
                      <a:pPr algn="r" fontAlgn="ctr"/>
                      <a:r>
                        <a:rPr lang="cs-CZ" sz="700" u="none" strike="noStrike">
                          <a:effectLst/>
                        </a:rPr>
                        <a:t>AIRS </a:t>
                      </a:r>
                      <a:r>
                        <a:rPr lang="cs-CZ" sz="700" u="none" strike="noStrike" smtClean="0">
                          <a:effectLst/>
                        </a:rPr>
                        <a:t>data </a:t>
                      </a:r>
                      <a:r>
                        <a:rPr lang="cs-CZ" sz="700" u="none" strike="noStrike">
                          <a:effectLst/>
                        </a:rPr>
                        <a:t>not available (total)</a:t>
                      </a:r>
                      <a:endParaRPr lang="cs-CZ" sz="700" b="0" i="0" u="none" strike="noStrike">
                        <a:solidFill>
                          <a:srgbClr val="000000"/>
                        </a:solidFill>
                        <a:effectLst/>
                        <a:latin typeface="Calibri"/>
                      </a:endParaRPr>
                    </a:p>
                  </a:txBody>
                  <a:tcPr marL="3592" marR="32325" marT="3592" marB="0" anchor="ctr">
                    <a:lnL w="3175" cap="flat" cmpd="sng" algn="ctr">
                      <a:no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4</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10</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3</a:t>
                      </a:r>
                      <a:endParaRPr lang="cs-CZ" sz="700" b="0" i="0" u="none" strike="noStrike">
                        <a:solidFill>
                          <a:srgbClr val="00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cs-CZ" sz="700" u="none" strike="noStrike">
                          <a:effectLst/>
                        </a:rPr>
                        <a:t>27</a:t>
                      </a:r>
                      <a:endParaRPr lang="cs-CZ" sz="700" b="1" i="0" u="none" strike="noStrike">
                        <a:solidFill>
                          <a:srgbClr val="FF0000"/>
                        </a:solidFill>
                        <a:effectLst/>
                        <a:latin typeface="Calibri"/>
                      </a:endParaRPr>
                    </a:p>
                  </a:txBody>
                  <a:tcPr marL="3592" marR="3592" marT="3592" marB="0"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xmlns="" val="15261593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539552" y="214296"/>
            <a:ext cx="6048672"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rPr>
              <a:t>Summary and final remarks</a:t>
            </a:r>
            <a:endParaRPr lang="cs-CZ" sz="1050" b="1" dirty="0">
              <a:solidFill>
                <a:srgbClr val="FF3300"/>
              </a:solidFill>
              <a:effectLst>
                <a:outerShdw blurRad="38100" dist="38100" dir="2700000" algn="tl">
                  <a:srgbClr val="C0C0C0"/>
                </a:outerShdw>
              </a:effectLst>
            </a:endParaRPr>
          </a:p>
        </p:txBody>
      </p:sp>
      <p:sp>
        <p:nvSpPr>
          <p:cNvPr id="7" name="TextovéPole 6"/>
          <p:cNvSpPr txBox="1"/>
          <p:nvPr/>
        </p:nvSpPr>
        <p:spPr>
          <a:xfrm>
            <a:off x="785786" y="642924"/>
            <a:ext cx="7929618" cy="4031873"/>
          </a:xfrm>
          <a:prstGeom prst="rect">
            <a:avLst/>
          </a:prstGeom>
          <a:noFill/>
        </p:spPr>
        <p:txBody>
          <a:bodyPr wrap="square" rtlCol="0">
            <a:spAutoFit/>
          </a:bodyPr>
          <a:lstStyle/>
          <a:p>
            <a:r>
              <a:rPr lang="en-US" sz="1100" dirty="0" smtClean="0">
                <a:solidFill>
                  <a:srgbClr val="FFFFCC"/>
                </a:solidFill>
                <a:latin typeface="Verdana" pitchFamily="34" charset="0"/>
              </a:rPr>
              <a:t>Total of cases with storm-generated CGW in DNB (2013-2019): </a:t>
            </a:r>
            <a:r>
              <a:rPr lang="en-US" sz="1100" b="1" dirty="0" smtClean="0">
                <a:solidFill>
                  <a:srgbClr val="FFFFCC"/>
                </a:solidFill>
                <a:latin typeface="Verdana" pitchFamily="34" charset="0"/>
              </a:rPr>
              <a:t> 131 </a:t>
            </a:r>
            <a:r>
              <a:rPr lang="en-US" sz="1100" dirty="0" smtClean="0">
                <a:solidFill>
                  <a:srgbClr val="FFFFCC"/>
                </a:solidFill>
                <a:latin typeface="Verdana" pitchFamily="34" charset="0"/>
              </a:rPr>
              <a:t>cases  </a:t>
            </a:r>
            <a:r>
              <a:rPr lang="en-US" sz="1000" dirty="0" smtClean="0">
                <a:solidFill>
                  <a:srgbClr val="FFFFCC"/>
                </a:solidFill>
                <a:latin typeface="Verdana" pitchFamily="34" charset="0"/>
              </a:rPr>
              <a:t>(up </a:t>
            </a:r>
            <a:r>
              <a:rPr lang="en-US" sz="1000" smtClean="0">
                <a:solidFill>
                  <a:srgbClr val="FFFFCC"/>
                </a:solidFill>
                <a:latin typeface="Verdana" pitchFamily="34" charset="0"/>
              </a:rPr>
              <a:t>to 25 </a:t>
            </a:r>
            <a:r>
              <a:rPr lang="en-US" sz="1000" dirty="0" smtClean="0">
                <a:solidFill>
                  <a:srgbClr val="FFFFCC"/>
                </a:solidFill>
                <a:latin typeface="Verdana" pitchFamily="34" charset="0"/>
              </a:rPr>
              <a:t>Oct 2019)</a:t>
            </a:r>
            <a:endParaRPr lang="en-US" sz="1100" dirty="0" smtClean="0">
              <a:solidFill>
                <a:srgbClr val="FFFFCC"/>
              </a:solidFill>
              <a:latin typeface="Verdana" pitchFamily="34" charset="0"/>
            </a:endParaRPr>
          </a:p>
          <a:p>
            <a:endParaRPr lang="en-US" sz="700" dirty="0" smtClean="0">
              <a:solidFill>
                <a:srgbClr val="FFFFCC"/>
              </a:solidFill>
              <a:latin typeface="Verdana" pitchFamily="34" charset="0"/>
            </a:endParaRPr>
          </a:p>
          <a:p>
            <a:r>
              <a:rPr lang="en-US" sz="1100" dirty="0" smtClean="0">
                <a:solidFill>
                  <a:srgbClr val="FFFFCC"/>
                </a:solidFill>
                <a:latin typeface="Verdana" pitchFamily="34" charset="0"/>
              </a:rPr>
              <a:t>-  all of these cases also checked for signatures of CGW in AIRS data</a:t>
            </a:r>
          </a:p>
          <a:p>
            <a:endParaRPr lang="en-US" sz="400" dirty="0" smtClean="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from these, AIRS data available for 104 cases </a:t>
            </a:r>
          </a:p>
          <a:p>
            <a:pPr marL="171450" indent="-171450">
              <a:buFontTx/>
              <a:buChar char="-"/>
            </a:pPr>
            <a:endParaRPr lang="en-US" sz="400" dirty="0" smtClean="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from these, only about 30% with some level of GW signatures in AIRS data, related to CGW in DNB</a:t>
            </a:r>
          </a:p>
          <a:p>
            <a:pPr marL="171450" indent="-171450">
              <a:buFontTx/>
              <a:buChar char="-"/>
            </a:pPr>
            <a:endParaRPr lang="en-US" sz="1100" dirty="0">
              <a:solidFill>
                <a:srgbClr val="FFFFCC"/>
              </a:solidFill>
              <a:latin typeface="Verdana" pitchFamily="34" charset="0"/>
            </a:endParaRPr>
          </a:p>
          <a:p>
            <a:endParaRPr lang="en-US" sz="1100" dirty="0">
              <a:solidFill>
                <a:srgbClr val="FFFFCC"/>
              </a:solidFill>
              <a:latin typeface="Verdana" pitchFamily="34" charset="0"/>
            </a:endParaRPr>
          </a:p>
          <a:p>
            <a:r>
              <a:rPr lang="en-US" sz="1100" dirty="0" smtClean="0">
                <a:solidFill>
                  <a:srgbClr val="FFFFCC"/>
                </a:solidFill>
                <a:latin typeface="Verdana" pitchFamily="34" charset="0"/>
              </a:rPr>
              <a:t>Outcome of this work:  </a:t>
            </a:r>
          </a:p>
          <a:p>
            <a:endParaRPr lang="en-US" sz="1100" dirty="0" smtClean="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first global survey of CGW in nightglow (???)</a:t>
            </a:r>
          </a:p>
          <a:p>
            <a:pPr marL="171450" indent="-171450">
              <a:buFontTx/>
              <a:buChar char="-"/>
            </a:pPr>
            <a:endParaRPr lang="en-US" sz="400" dirty="0" smtClean="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their link to </a:t>
            </a:r>
            <a:r>
              <a:rPr lang="en-US" sz="1100" smtClean="0">
                <a:solidFill>
                  <a:srgbClr val="FFFFCC"/>
                </a:solidFill>
                <a:latin typeface="Verdana" pitchFamily="34" charset="0"/>
              </a:rPr>
              <a:t>AIRS data – no obvious correlation between strength of CGW in DNB/nightglow and AIRS (cases of weak CGW in DNB may show strong signatures in AIRS, and vice versa, cases of strong CGW </a:t>
            </a:r>
            <a:br>
              <a:rPr lang="en-US" sz="1100" smtClean="0">
                <a:solidFill>
                  <a:srgbClr val="FFFFCC"/>
                </a:solidFill>
                <a:latin typeface="Verdana" pitchFamily="34" charset="0"/>
              </a:rPr>
            </a:br>
            <a:r>
              <a:rPr lang="en-US" sz="1100" smtClean="0">
                <a:solidFill>
                  <a:srgbClr val="FFFFCC"/>
                </a:solidFill>
                <a:latin typeface="Verdana" pitchFamily="34" charset="0"/>
              </a:rPr>
              <a:t>in DNB/nightglow may not show even a trace of corresponding features in AIRS data)</a:t>
            </a:r>
          </a:p>
          <a:p>
            <a:pPr marL="171450" indent="-171450">
              <a:buFontTx/>
              <a:buChar char="-"/>
            </a:pPr>
            <a:endParaRPr lang="en-US" sz="400" smtClean="0">
              <a:solidFill>
                <a:srgbClr val="FFFFCC"/>
              </a:solidFill>
              <a:latin typeface="Verdana" pitchFamily="34" charset="0"/>
            </a:endParaRPr>
          </a:p>
          <a:p>
            <a:pPr marL="171450" indent="-171450">
              <a:buFontTx/>
              <a:buChar char="-"/>
            </a:pPr>
            <a:r>
              <a:rPr lang="en-US" sz="1100" smtClean="0">
                <a:solidFill>
                  <a:srgbClr val="FFFFCC"/>
                </a:solidFill>
                <a:latin typeface="Verdana" pitchFamily="34" charset="0"/>
              </a:rPr>
              <a:t>AIRS band 2043, frequently used for GW observations, may not be the best one for this purpose, other bands (between ~ 2040 to 2060) sometimes show more clear CGW patterns</a:t>
            </a:r>
            <a:endParaRPr lang="en-US" sz="1100" dirty="0" smtClean="0">
              <a:solidFill>
                <a:srgbClr val="FFFFCC"/>
              </a:solidFill>
              <a:latin typeface="Verdana" pitchFamily="34" charset="0"/>
            </a:endParaRPr>
          </a:p>
          <a:p>
            <a:endParaRPr lang="en-US" sz="1100" dirty="0">
              <a:solidFill>
                <a:srgbClr val="FFFFCC"/>
              </a:solidFill>
              <a:latin typeface="Verdana" pitchFamily="34" charset="0"/>
            </a:endParaRPr>
          </a:p>
          <a:p>
            <a:endParaRPr lang="en-US" sz="1100" dirty="0" smtClean="0">
              <a:solidFill>
                <a:srgbClr val="FFFFCC"/>
              </a:solidFill>
              <a:latin typeface="Verdana" pitchFamily="34" charset="0"/>
            </a:endParaRPr>
          </a:p>
          <a:p>
            <a:r>
              <a:rPr lang="en-US" sz="1100" dirty="0" smtClean="0">
                <a:solidFill>
                  <a:srgbClr val="FFFFCC"/>
                </a:solidFill>
                <a:latin typeface="Verdana" pitchFamily="34" charset="0"/>
              </a:rPr>
              <a:t>Future work:</a:t>
            </a:r>
          </a:p>
          <a:p>
            <a:endParaRPr lang="en-US" sz="700" dirty="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continuation of this survey (as long as the EOS Worldview continues to provide the night-time DNB imagery, based on any of the NPP or JPSS satellites)</a:t>
            </a:r>
          </a:p>
          <a:p>
            <a:pPr marL="171450" indent="-171450">
              <a:buFontTx/>
              <a:buChar char="-"/>
            </a:pPr>
            <a:endParaRPr lang="en-US" sz="600" dirty="0">
              <a:solidFill>
                <a:srgbClr val="FFFFCC"/>
              </a:solidFill>
              <a:latin typeface="Verdana" pitchFamily="34" charset="0"/>
            </a:endParaRPr>
          </a:p>
          <a:p>
            <a:pPr marL="171450" indent="-171450">
              <a:buFontTx/>
              <a:buChar char="-"/>
            </a:pPr>
            <a:r>
              <a:rPr lang="en-US" sz="1100" dirty="0" smtClean="0">
                <a:solidFill>
                  <a:srgbClr val="FFFFCC"/>
                </a:solidFill>
                <a:latin typeface="Verdana" pitchFamily="34" charset="0"/>
              </a:rPr>
              <a:t>detailed analysis of selected cases, including Metop IASI data </a:t>
            </a:r>
          </a:p>
        </p:txBody>
      </p:sp>
    </p:spTree>
    <p:extLst>
      <p:ext uri="{BB962C8B-B14F-4D97-AF65-F5344CB8AC3E}">
        <p14:creationId xmlns:p14="http://schemas.microsoft.com/office/powerpoint/2010/main" xmlns="" val="9627894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dirty="0">
                <a:solidFill>
                  <a:srgbClr val="777777"/>
                </a:solidFill>
                <a:latin typeface="Verdana" pitchFamily="34" charset="0"/>
              </a:rPr>
              <a:t>Martin </a:t>
            </a:r>
            <a:r>
              <a:rPr lang="cs-CZ" sz="650" dirty="0" smtClean="0">
                <a:solidFill>
                  <a:srgbClr val="777777"/>
                </a:solidFill>
                <a:latin typeface="Verdana" pitchFamily="34" charset="0"/>
              </a:rPr>
              <a:t>Setvák</a:t>
            </a:r>
            <a:r>
              <a:rPr lang="en-US" sz="650" dirty="0" smtClean="0">
                <a:solidFill>
                  <a:srgbClr val="777777"/>
                </a:solidFill>
                <a:latin typeface="Verdana" pitchFamily="34" charset="0"/>
              </a:rPr>
              <a:t> (CHMI)</a:t>
            </a:r>
            <a:endParaRPr lang="cs-CZ" sz="650" dirty="0">
              <a:solidFill>
                <a:srgbClr val="777777"/>
              </a:solidFill>
              <a:latin typeface="Verdana" pitchFamily="34" charset="0"/>
            </a:endParaRPr>
          </a:p>
        </p:txBody>
      </p:sp>
      <p:sp>
        <p:nvSpPr>
          <p:cNvPr id="6" name="Text Box 5"/>
          <p:cNvSpPr txBox="1">
            <a:spLocks noChangeArrowheads="1"/>
          </p:cNvSpPr>
          <p:nvPr/>
        </p:nvSpPr>
        <p:spPr bwMode="auto">
          <a:xfrm>
            <a:off x="539552" y="339502"/>
            <a:ext cx="6048672" cy="276999"/>
          </a:xfrm>
          <a:prstGeom prst="rect">
            <a:avLst/>
          </a:prstGeom>
          <a:noFill/>
          <a:ln w="9525">
            <a:noFill/>
            <a:miter lim="800000"/>
            <a:headEnd/>
            <a:tailEnd/>
          </a:ln>
          <a:effectLst/>
        </p:spPr>
        <p:txBody>
          <a:bodyPr wrap="square">
            <a:spAutoFit/>
          </a:bodyPr>
          <a:lstStyle/>
          <a:p>
            <a:pPr>
              <a:defRPr/>
            </a:pPr>
            <a:r>
              <a:rPr lang="cs-CZ" sz="1200" b="1" dirty="0" smtClean="0">
                <a:solidFill>
                  <a:srgbClr val="FF3300"/>
                </a:solidFill>
                <a:effectLst>
                  <a:outerShdw blurRad="38100" dist="38100" dir="2700000" algn="tl">
                    <a:srgbClr val="C0C0C0"/>
                  </a:outerShdw>
                </a:effectLst>
              </a:rPr>
              <a:t>Data</a:t>
            </a:r>
            <a:r>
              <a:rPr lang="en-US" sz="1200" b="1" dirty="0" smtClean="0">
                <a:solidFill>
                  <a:srgbClr val="FF3300"/>
                </a:solidFill>
                <a:effectLst>
                  <a:outerShdw blurRad="38100" dist="38100" dir="2700000" algn="tl">
                    <a:srgbClr val="C0C0C0"/>
                  </a:outerShdw>
                </a:effectLst>
              </a:rPr>
              <a:t> sources, processing and acknowledgements </a:t>
            </a:r>
            <a:endParaRPr lang="cs-CZ" sz="1050" b="1" dirty="0">
              <a:solidFill>
                <a:srgbClr val="FF3300"/>
              </a:solidFill>
              <a:effectLst>
                <a:outerShdw blurRad="38100" dist="38100" dir="2700000" algn="tl">
                  <a:srgbClr val="C0C0C0"/>
                </a:outerShdw>
              </a:effectLst>
            </a:endParaRPr>
          </a:p>
        </p:txBody>
      </p:sp>
      <p:sp>
        <p:nvSpPr>
          <p:cNvPr id="8" name="TextovéPole 7"/>
          <p:cNvSpPr txBox="1"/>
          <p:nvPr/>
        </p:nvSpPr>
        <p:spPr>
          <a:xfrm>
            <a:off x="1475656" y="928676"/>
            <a:ext cx="6048672" cy="3516347"/>
          </a:xfrm>
          <a:prstGeom prst="rect">
            <a:avLst/>
          </a:prstGeom>
          <a:noFill/>
        </p:spPr>
        <p:txBody>
          <a:bodyPr wrap="square" rtlCol="0">
            <a:spAutoFit/>
          </a:bodyPr>
          <a:lstStyle/>
          <a:p>
            <a:r>
              <a:rPr lang="en-US" sz="1050" dirty="0" smtClean="0">
                <a:solidFill>
                  <a:srgbClr val="FFFFCC"/>
                </a:solidFill>
              </a:rPr>
              <a:t>Satellite data sources</a:t>
            </a:r>
            <a:r>
              <a:rPr lang="en-US" sz="900" dirty="0" smtClean="0">
                <a:solidFill>
                  <a:srgbClr val="FFFFCC"/>
                </a:solidFill>
              </a:rPr>
              <a:t>  (used within this study):</a:t>
            </a:r>
          </a:p>
          <a:p>
            <a:endParaRPr lang="en-US" sz="900" dirty="0" smtClean="0">
              <a:solidFill>
                <a:srgbClr val="FFFFCC"/>
              </a:solidFill>
            </a:endParaRPr>
          </a:p>
          <a:p>
            <a:pPr marL="539750" indent="-357188">
              <a:buFont typeface="Wingdings" pitchFamily="2" charset="2"/>
              <a:buChar char="Ø"/>
            </a:pPr>
            <a:r>
              <a:rPr lang="en-US" sz="900" dirty="0" smtClean="0">
                <a:solidFill>
                  <a:srgbClr val="FFFFCC"/>
                </a:solidFill>
              </a:rPr>
              <a:t>NASA EOSDIS Worldview – </a:t>
            </a:r>
            <a:r>
              <a:rPr lang="en-US" sz="900" dirty="0" smtClean="0">
                <a:solidFill>
                  <a:srgbClr val="FFFFCC"/>
                </a:solidFill>
                <a:hlinkClick r:id="rId4"/>
              </a:rPr>
              <a:t>NPP DNB Nighttime global imagery</a:t>
            </a:r>
            <a:endParaRPr lang="en-US" sz="900" dirty="0" smtClean="0">
              <a:solidFill>
                <a:srgbClr val="FFFFCC"/>
              </a:solidFill>
            </a:endParaRPr>
          </a:p>
          <a:p>
            <a:pPr marL="539750" indent="-357188">
              <a:buFont typeface="Wingdings" pitchFamily="2" charset="2"/>
              <a:buChar char="Ø"/>
            </a:pPr>
            <a:endParaRPr lang="en-US" sz="400" dirty="0">
              <a:solidFill>
                <a:srgbClr val="FFFFCC"/>
              </a:solidFill>
            </a:endParaRPr>
          </a:p>
          <a:p>
            <a:pPr marL="539750" indent="-357188">
              <a:buFont typeface="Wingdings" pitchFamily="2" charset="2"/>
              <a:buChar char="Ø"/>
            </a:pPr>
            <a:r>
              <a:rPr lang="en-US" sz="900" dirty="0" smtClean="0">
                <a:solidFill>
                  <a:srgbClr val="FFFFCC"/>
                </a:solidFill>
              </a:rPr>
              <a:t>Suomi-NPP and NOAA-20 VIIRS data:  </a:t>
            </a:r>
            <a:r>
              <a:rPr lang="en-US" sz="900" dirty="0" smtClean="0">
                <a:solidFill>
                  <a:srgbClr val="FFFFCC"/>
                </a:solidFill>
                <a:hlinkClick r:id="rId5"/>
              </a:rPr>
              <a:t>NOAA CLASS archive</a:t>
            </a:r>
            <a:endParaRPr lang="en-US" sz="900" dirty="0" smtClean="0">
              <a:solidFill>
                <a:srgbClr val="FFFFCC"/>
              </a:solidFill>
            </a:endParaRPr>
          </a:p>
          <a:p>
            <a:pPr marL="539750" indent="-357188">
              <a:buFont typeface="Wingdings" pitchFamily="2" charset="2"/>
              <a:buChar char="Ø"/>
            </a:pPr>
            <a:endParaRPr lang="en-US" sz="400" dirty="0">
              <a:solidFill>
                <a:srgbClr val="FFFFCC"/>
              </a:solidFill>
            </a:endParaRPr>
          </a:p>
          <a:p>
            <a:pPr marL="539750" indent="-357188">
              <a:buFont typeface="Wingdings" pitchFamily="2" charset="2"/>
              <a:buChar char="Ø"/>
            </a:pPr>
            <a:r>
              <a:rPr lang="en-US" sz="900" dirty="0" smtClean="0">
                <a:solidFill>
                  <a:srgbClr val="FFFFCC"/>
                </a:solidFill>
              </a:rPr>
              <a:t>AQUA AIRS L1B data: </a:t>
            </a:r>
            <a:r>
              <a:rPr lang="en-US" sz="900" dirty="0" smtClean="0">
                <a:solidFill>
                  <a:srgbClr val="FFFFCC"/>
                </a:solidFill>
                <a:hlinkClick r:id="rId6"/>
              </a:rPr>
              <a:t>NASA </a:t>
            </a:r>
            <a:r>
              <a:rPr lang="en-US" sz="900" dirty="0" err="1" smtClean="0">
                <a:solidFill>
                  <a:srgbClr val="FFFFCC"/>
                </a:solidFill>
                <a:hlinkClick r:id="rId6"/>
              </a:rPr>
              <a:t>EarthData</a:t>
            </a:r>
            <a:r>
              <a:rPr lang="en-US" sz="900" dirty="0" smtClean="0">
                <a:solidFill>
                  <a:srgbClr val="FFFFCC"/>
                </a:solidFill>
              </a:rPr>
              <a:t>  (data coverage </a:t>
            </a:r>
            <a:r>
              <a:rPr lang="en-US" sz="900" dirty="0" smtClean="0">
                <a:solidFill>
                  <a:srgbClr val="FFFFCC"/>
                </a:solidFill>
                <a:hlinkClick r:id="rId7"/>
              </a:rPr>
              <a:t>here</a:t>
            </a:r>
            <a:r>
              <a:rPr lang="en-US" sz="900" dirty="0" smtClean="0">
                <a:solidFill>
                  <a:srgbClr val="FFFFCC"/>
                </a:solidFill>
              </a:rPr>
              <a:t>, direct data access </a:t>
            </a:r>
            <a:r>
              <a:rPr lang="en-US" sz="900" dirty="0" smtClean="0">
                <a:solidFill>
                  <a:srgbClr val="FFFFCC"/>
                </a:solidFill>
                <a:hlinkClick r:id="rId8"/>
              </a:rPr>
              <a:t>here</a:t>
            </a:r>
            <a:r>
              <a:rPr lang="en-US" sz="900" dirty="0" smtClean="0">
                <a:solidFill>
                  <a:srgbClr val="FFFFCC"/>
                </a:solidFill>
              </a:rPr>
              <a:t>).</a:t>
            </a:r>
          </a:p>
          <a:p>
            <a:pPr marL="539750" indent="-357188">
              <a:buFont typeface="Wingdings" pitchFamily="2" charset="2"/>
              <a:buChar char="Ø"/>
            </a:pPr>
            <a:endParaRPr lang="en-US" sz="400" dirty="0" smtClean="0">
              <a:solidFill>
                <a:srgbClr val="FFFFCC"/>
              </a:solidFill>
            </a:endParaRPr>
          </a:p>
          <a:p>
            <a:pPr marL="539750" indent="-357188">
              <a:buFont typeface="Wingdings" pitchFamily="2" charset="2"/>
              <a:buChar char="Ø"/>
            </a:pPr>
            <a:r>
              <a:rPr lang="en-US" sz="900" dirty="0" smtClean="0">
                <a:solidFill>
                  <a:srgbClr val="FFFFCC"/>
                </a:solidFill>
              </a:rPr>
              <a:t>other satellite data and imagery:   </a:t>
            </a:r>
            <a:r>
              <a:rPr lang="en-US" sz="900" dirty="0" smtClean="0">
                <a:solidFill>
                  <a:srgbClr val="FFFFCC"/>
                </a:solidFill>
                <a:hlinkClick r:id="rId9"/>
              </a:rPr>
              <a:t>EUMETSAT</a:t>
            </a:r>
            <a:r>
              <a:rPr lang="en-US" sz="900" dirty="0" smtClean="0">
                <a:solidFill>
                  <a:srgbClr val="FFFFCC"/>
                </a:solidFill>
              </a:rPr>
              <a:t> </a:t>
            </a:r>
          </a:p>
          <a:p>
            <a:pPr marL="539750" indent="-357188">
              <a:buFont typeface="Wingdings" pitchFamily="2" charset="2"/>
              <a:buChar char="Ø"/>
            </a:pPr>
            <a:endParaRPr lang="en-US" sz="900" dirty="0" smtClean="0">
              <a:solidFill>
                <a:srgbClr val="FFFFCC"/>
              </a:solidFill>
            </a:endParaRPr>
          </a:p>
          <a:p>
            <a:endParaRPr lang="en-US" sz="900" b="1" dirty="0" smtClean="0">
              <a:solidFill>
                <a:srgbClr val="FFFFCC"/>
              </a:solidFill>
            </a:endParaRPr>
          </a:p>
          <a:p>
            <a:r>
              <a:rPr lang="en-US" sz="900" dirty="0" smtClean="0">
                <a:solidFill>
                  <a:srgbClr val="FFFFCC"/>
                </a:solidFill>
              </a:rPr>
              <a:t>Satellite </a:t>
            </a:r>
            <a:r>
              <a:rPr lang="en-US" sz="900" dirty="0">
                <a:solidFill>
                  <a:srgbClr val="FFFFCC"/>
                </a:solidFill>
              </a:rPr>
              <a:t>data processing</a:t>
            </a:r>
            <a:r>
              <a:rPr lang="en-US" sz="900" dirty="0" smtClean="0">
                <a:solidFill>
                  <a:srgbClr val="FFFFCC"/>
                </a:solidFill>
              </a:rPr>
              <a:t>:</a:t>
            </a:r>
          </a:p>
          <a:p>
            <a:endParaRPr lang="en-US" sz="700" dirty="0" smtClean="0">
              <a:solidFill>
                <a:srgbClr val="FFFFCC"/>
              </a:solidFill>
            </a:endParaRPr>
          </a:p>
          <a:p>
            <a:pPr marL="539750" indent="-357188">
              <a:buFont typeface="Wingdings" pitchFamily="2" charset="2"/>
              <a:buChar char="Ø"/>
            </a:pPr>
            <a:r>
              <a:rPr lang="en-US" sz="900" dirty="0" smtClean="0">
                <a:solidFill>
                  <a:srgbClr val="FFFFCC"/>
                </a:solidFill>
              </a:rPr>
              <a:t>VIIRS (DNB, I-bands and M-bands) data processed by </a:t>
            </a:r>
            <a:r>
              <a:rPr lang="en-US" sz="900" dirty="0" smtClean="0">
                <a:solidFill>
                  <a:srgbClr val="FFFFCC"/>
                </a:solidFill>
                <a:hlinkClick r:id="rId10"/>
              </a:rPr>
              <a:t>ENVI</a:t>
            </a:r>
            <a:r>
              <a:rPr lang="en-US" sz="900" dirty="0" smtClean="0">
                <a:solidFill>
                  <a:srgbClr val="FFFFCC"/>
                </a:solidFill>
              </a:rPr>
              <a:t> software and its </a:t>
            </a:r>
            <a:r>
              <a:rPr lang="en-US" sz="900" dirty="0" smtClean="0">
                <a:solidFill>
                  <a:srgbClr val="FFFFCC"/>
                </a:solidFill>
                <a:hlinkClick r:id="rId11"/>
              </a:rPr>
              <a:t>VCTK</a:t>
            </a:r>
            <a:r>
              <a:rPr lang="en-US" sz="900" dirty="0" smtClean="0">
                <a:solidFill>
                  <a:srgbClr val="FFFFCC"/>
                </a:solidFill>
              </a:rPr>
              <a:t> plug-in (by Devin White), final image processing done in Adobe Photoshop. </a:t>
            </a:r>
          </a:p>
          <a:p>
            <a:pPr marL="539750" indent="-357188">
              <a:buFont typeface="Wingdings" pitchFamily="2" charset="2"/>
              <a:buChar char="Ø"/>
            </a:pPr>
            <a:endParaRPr lang="en-US" sz="600" dirty="0">
              <a:solidFill>
                <a:srgbClr val="FFFFCC"/>
              </a:solidFill>
            </a:endParaRPr>
          </a:p>
          <a:p>
            <a:pPr marL="539750" indent="-357188">
              <a:buFont typeface="Wingdings" pitchFamily="2" charset="2"/>
              <a:buChar char="Ø"/>
            </a:pPr>
            <a:r>
              <a:rPr lang="en-US" sz="900" dirty="0" smtClean="0">
                <a:solidFill>
                  <a:srgbClr val="FFFFCC"/>
                </a:solidFill>
              </a:rPr>
              <a:t>AIRS </a:t>
            </a:r>
            <a:r>
              <a:rPr lang="en-US" sz="900" dirty="0">
                <a:solidFill>
                  <a:srgbClr val="FFFFCC"/>
                </a:solidFill>
              </a:rPr>
              <a:t>data visualized </a:t>
            </a:r>
            <a:r>
              <a:rPr lang="en-US" sz="900" dirty="0" smtClean="0">
                <a:solidFill>
                  <a:srgbClr val="FFFFCC"/>
                </a:solidFill>
              </a:rPr>
              <a:t>by </a:t>
            </a:r>
            <a:r>
              <a:rPr lang="en-US" sz="900" dirty="0">
                <a:solidFill>
                  <a:srgbClr val="FFFFCC"/>
                </a:solidFill>
                <a:hlinkClick r:id="rId10"/>
              </a:rPr>
              <a:t>ENVI</a:t>
            </a:r>
            <a:r>
              <a:rPr lang="en-US" sz="900" dirty="0">
                <a:solidFill>
                  <a:srgbClr val="FFFFCC"/>
                </a:solidFill>
              </a:rPr>
              <a:t> </a:t>
            </a:r>
            <a:r>
              <a:rPr lang="en-US" sz="900" dirty="0" smtClean="0">
                <a:solidFill>
                  <a:srgbClr val="FFFFCC"/>
                </a:solidFill>
              </a:rPr>
              <a:t>software, additional image processing (selected </a:t>
            </a:r>
            <a:r>
              <a:rPr lang="en-US" sz="900" dirty="0">
                <a:solidFill>
                  <a:srgbClr val="FFFFCC"/>
                </a:solidFill>
              </a:rPr>
              <a:t>cases)</a:t>
            </a:r>
            <a:r>
              <a:rPr lang="en-US" sz="900" dirty="0" smtClean="0">
                <a:solidFill>
                  <a:srgbClr val="FFFFCC"/>
                </a:solidFill>
              </a:rPr>
              <a:t> in </a:t>
            </a:r>
            <a:r>
              <a:rPr lang="en-US" sz="900" dirty="0">
                <a:solidFill>
                  <a:srgbClr val="FFFFCC"/>
                </a:solidFill>
              </a:rPr>
              <a:t>Adobe </a:t>
            </a:r>
            <a:r>
              <a:rPr lang="en-US" sz="900" dirty="0" smtClean="0">
                <a:solidFill>
                  <a:srgbClr val="FFFFCC"/>
                </a:solidFill>
              </a:rPr>
              <a:t>Photoshop.</a:t>
            </a:r>
          </a:p>
          <a:p>
            <a:endParaRPr lang="en-US" sz="900" b="1" dirty="0" smtClean="0">
              <a:solidFill>
                <a:srgbClr val="FFFFCC"/>
              </a:solidFill>
            </a:endParaRPr>
          </a:p>
          <a:p>
            <a:endParaRPr lang="en-US" sz="900" b="1" dirty="0" smtClean="0">
              <a:solidFill>
                <a:srgbClr val="FFFFCC"/>
              </a:solidFill>
            </a:endParaRPr>
          </a:p>
          <a:p>
            <a:r>
              <a:rPr lang="en-US" sz="900" dirty="0" smtClean="0">
                <a:solidFill>
                  <a:srgbClr val="FFFFCC"/>
                </a:solidFill>
              </a:rPr>
              <a:t>Support and acknowledgements:</a:t>
            </a:r>
            <a:endParaRPr lang="en-US" sz="900" dirty="0">
              <a:solidFill>
                <a:srgbClr val="FFFFCC"/>
              </a:solidFill>
            </a:endParaRPr>
          </a:p>
          <a:p>
            <a:endParaRPr lang="en-US" sz="700" dirty="0">
              <a:solidFill>
                <a:srgbClr val="FFFFCC"/>
              </a:solidFill>
            </a:endParaRPr>
          </a:p>
          <a:p>
            <a:pPr marL="539750" indent="-357188">
              <a:buFont typeface="Wingdings" pitchFamily="2" charset="2"/>
              <a:buChar char="Ø"/>
            </a:pPr>
            <a:r>
              <a:rPr lang="en-US" sz="900" dirty="0">
                <a:solidFill>
                  <a:srgbClr val="FFFFCC"/>
                </a:solidFill>
                <a:latin typeface="Verdana" pitchFamily="34" charset="0"/>
              </a:rPr>
              <a:t>This work has been partially supported by the CHMI research project </a:t>
            </a:r>
            <a:r>
              <a:rPr lang="en-US" sz="900" dirty="0">
                <a:solidFill>
                  <a:srgbClr val="FFFFCC"/>
                </a:solidFill>
              </a:rPr>
              <a:t>„</a:t>
            </a:r>
            <a:r>
              <a:rPr lang="cs-CZ" sz="900" i="1" dirty="0">
                <a:solidFill>
                  <a:srgbClr val="FFFFCC"/>
                </a:solidFill>
              </a:rPr>
              <a:t>Dlouhodobá koncepce rozvoje výzkumné organizace (DKRVO)</a:t>
            </a:r>
            <a:r>
              <a:rPr lang="en-US" sz="900" i="1" dirty="0">
                <a:solidFill>
                  <a:srgbClr val="FFFFCC"/>
                </a:solidFill>
              </a:rPr>
              <a:t> </a:t>
            </a:r>
            <a:r>
              <a:rPr lang="cs-CZ" sz="900" i="1" dirty="0">
                <a:solidFill>
                  <a:srgbClr val="FFFFCC"/>
                </a:solidFill>
              </a:rPr>
              <a:t>Český hydrometeorologický ústav </a:t>
            </a:r>
            <a:r>
              <a:rPr lang="en-US" sz="900" i="1" dirty="0" smtClean="0">
                <a:solidFill>
                  <a:srgbClr val="FFFFCC"/>
                </a:solidFill>
              </a:rPr>
              <a:t/>
            </a:r>
            <a:br>
              <a:rPr lang="en-US" sz="900" i="1" dirty="0" smtClean="0">
                <a:solidFill>
                  <a:srgbClr val="FFFFCC"/>
                </a:solidFill>
              </a:rPr>
            </a:br>
            <a:r>
              <a:rPr lang="cs-CZ" sz="900" i="1" dirty="0" smtClean="0">
                <a:solidFill>
                  <a:srgbClr val="FFFFCC"/>
                </a:solidFill>
              </a:rPr>
              <a:t>na </a:t>
            </a:r>
            <a:r>
              <a:rPr lang="cs-CZ" sz="900" i="1" dirty="0">
                <a:solidFill>
                  <a:srgbClr val="FFFFCC"/>
                </a:solidFill>
              </a:rPr>
              <a:t>období 2018-2022</a:t>
            </a:r>
            <a:r>
              <a:rPr lang="en-US" sz="900" i="1" dirty="0">
                <a:solidFill>
                  <a:srgbClr val="FFFFCC"/>
                </a:solidFill>
              </a:rPr>
              <a:t>”</a:t>
            </a:r>
            <a:r>
              <a:rPr lang="en-US" sz="900" dirty="0">
                <a:solidFill>
                  <a:srgbClr val="FFFFCC"/>
                </a:solidFill>
              </a:rPr>
              <a:t>, financed by the Czech Ministry of Environment.</a:t>
            </a:r>
            <a:endParaRPr lang="en-US" sz="900" dirty="0">
              <a:solidFill>
                <a:srgbClr val="FFFFCC"/>
              </a:solidFill>
              <a:latin typeface="Verdana" pitchFamily="34" charset="0"/>
            </a:endParaRPr>
          </a:p>
          <a:p>
            <a:pPr marL="539750" indent="-357188">
              <a:buFont typeface="Wingdings" pitchFamily="2" charset="2"/>
              <a:buChar char="Ø"/>
            </a:pPr>
            <a:endParaRPr lang="en-US" sz="900" smtClean="0">
              <a:solidFill>
                <a:srgbClr val="FFFFCC"/>
              </a:solidFill>
            </a:endParaRPr>
          </a:p>
          <a:p>
            <a:pPr marL="539750" indent="-357188">
              <a:buFont typeface="Wingdings" pitchFamily="2" charset="2"/>
              <a:buChar char="Ø"/>
            </a:pPr>
            <a:endParaRPr lang="en-US" sz="900" dirty="0" smtClean="0">
              <a:solidFill>
                <a:srgbClr val="FFFFCC"/>
              </a:solidFill>
            </a:endParaRPr>
          </a:p>
        </p:txBody>
      </p:sp>
    </p:spTree>
    <p:extLst>
      <p:ext uri="{BB962C8B-B14F-4D97-AF65-F5344CB8AC3E}">
        <p14:creationId xmlns:p14="http://schemas.microsoft.com/office/powerpoint/2010/main" xmlns="" val="1618603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5" name="Text Box 5"/>
          <p:cNvSpPr txBox="1">
            <a:spLocks noChangeArrowheads="1"/>
          </p:cNvSpPr>
          <p:nvPr/>
        </p:nvSpPr>
        <p:spPr bwMode="auto">
          <a:xfrm>
            <a:off x="642910" y="267494"/>
            <a:ext cx="8249570" cy="523220"/>
          </a:xfrm>
          <a:prstGeom prst="rect">
            <a:avLst/>
          </a:prstGeom>
          <a:noFill/>
          <a:ln w="9525">
            <a:noFill/>
            <a:miter lim="800000"/>
            <a:headEnd/>
            <a:tailEnd/>
          </a:ln>
          <a:effectLst/>
        </p:spPr>
        <p:txBody>
          <a:bodyPr wrap="square">
            <a:spAutoFit/>
          </a:bodyPr>
          <a:lstStyle/>
          <a:p>
            <a:pPr>
              <a:defRPr/>
            </a:pPr>
            <a:r>
              <a:rPr lang="en-US" sz="1400" b="1" smtClean="0">
                <a:solidFill>
                  <a:srgbClr val="FF3300"/>
                </a:solidFill>
                <a:effectLst>
                  <a:outerShdw blurRad="38100" dist="38100" dir="2700000" algn="tl">
                    <a:srgbClr val="C0C0C0"/>
                  </a:outerShdw>
                </a:effectLst>
                <a:latin typeface="Verdana" pitchFamily="34" charset="0"/>
              </a:rPr>
              <a:t>Satellite observations of atmospheric gravity waves, </a:t>
            </a:r>
            <a:r>
              <a:rPr lang="cs-CZ" sz="1400" b="1" smtClean="0">
                <a:solidFill>
                  <a:srgbClr val="FF3300"/>
                </a:solidFill>
                <a:effectLst>
                  <a:outerShdw blurRad="38100" dist="38100" dir="2700000" algn="tl">
                    <a:srgbClr val="C0C0C0"/>
                  </a:outerShdw>
                </a:effectLst>
                <a:latin typeface="Verdana" pitchFamily="34" charset="0"/>
              </a:rPr>
              <a:t/>
            </a:r>
            <a:br>
              <a:rPr lang="cs-CZ" sz="1400" b="1" smtClean="0">
                <a:solidFill>
                  <a:srgbClr val="FF3300"/>
                </a:solidFill>
                <a:effectLst>
                  <a:outerShdw blurRad="38100" dist="38100" dir="2700000" algn="tl">
                    <a:srgbClr val="C0C0C0"/>
                  </a:outerShdw>
                </a:effectLst>
                <a:latin typeface="Verdana" pitchFamily="34" charset="0"/>
              </a:rPr>
            </a:br>
            <a:r>
              <a:rPr lang="en-US" sz="1400" b="1" smtClean="0">
                <a:solidFill>
                  <a:srgbClr val="FF3300"/>
                </a:solidFill>
                <a:effectLst>
                  <a:outerShdw blurRad="38100" dist="38100" dir="2700000" algn="tl">
                    <a:srgbClr val="C0C0C0"/>
                  </a:outerShdw>
                </a:effectLst>
                <a:latin typeface="Verdana" pitchFamily="34" charset="0"/>
              </a:rPr>
              <a:t>generated by convection</a:t>
            </a:r>
            <a:endParaRPr lang="cs-CZ" sz="1400" b="1">
              <a:solidFill>
                <a:srgbClr val="FF3300"/>
              </a:solidFill>
              <a:effectLst>
                <a:outerShdw blurRad="38100" dist="38100" dir="2700000" algn="tl">
                  <a:srgbClr val="C0C0C0"/>
                </a:outerShdw>
              </a:effectLst>
              <a:latin typeface="Verdana" pitchFamily="34" charset="0"/>
            </a:endParaRPr>
          </a:p>
        </p:txBody>
      </p:sp>
      <p:sp>
        <p:nvSpPr>
          <p:cNvPr id="6" name="TextovéPole 5"/>
          <p:cNvSpPr txBox="1"/>
          <p:nvPr/>
        </p:nvSpPr>
        <p:spPr>
          <a:xfrm>
            <a:off x="827584" y="1059582"/>
            <a:ext cx="7200800" cy="3139321"/>
          </a:xfrm>
          <a:prstGeom prst="rect">
            <a:avLst/>
          </a:prstGeom>
          <a:noFill/>
        </p:spPr>
        <p:txBody>
          <a:bodyPr wrap="square" rtlCol="0">
            <a:spAutoFit/>
          </a:bodyPr>
          <a:lstStyle/>
          <a:p>
            <a:pPr marL="182563" indent="-182563" algn="just">
              <a:buFont typeface="Wingdings" pitchFamily="2" charset="2"/>
              <a:buChar char="Ø"/>
            </a:pPr>
            <a:r>
              <a:rPr lang="en-US" sz="1100" smtClean="0">
                <a:latin typeface="Verdana" pitchFamily="34" charset="0"/>
              </a:rPr>
              <a:t>Observations in visible, near-IR and IR bands</a:t>
            </a:r>
            <a:r>
              <a:rPr lang="cs-CZ" sz="1100" smtClean="0">
                <a:latin typeface="Verdana" pitchFamily="34" charset="0"/>
              </a:rPr>
              <a:t> (e.g. </a:t>
            </a:r>
            <a:r>
              <a:rPr lang="cs-CZ" sz="1100" smtClean="0">
                <a:solidFill>
                  <a:srgbClr val="92D050"/>
                </a:solidFill>
                <a:latin typeface="Verdana" pitchFamily="34" charset="0"/>
              </a:rPr>
              <a:t>AVHRR, MODIS, VIIRS, SEVIRI, ABI</a:t>
            </a:r>
            <a:r>
              <a:rPr lang="cs-CZ" sz="1100" smtClean="0">
                <a:latin typeface="Verdana" pitchFamily="34" charset="0"/>
              </a:rPr>
              <a:t>, …</a:t>
            </a:r>
            <a:r>
              <a:rPr lang="en-US" sz="1100" smtClean="0">
                <a:latin typeface="Verdana" pitchFamily="34" charset="0"/>
              </a:rPr>
              <a:t>) of various forms of gravity waves at </a:t>
            </a:r>
            <a:r>
              <a:rPr lang="en-US" sz="1100" u="sng" smtClean="0">
                <a:latin typeface="Verdana" pitchFamily="34" charset="0"/>
              </a:rPr>
              <a:t>cloud tops</a:t>
            </a:r>
            <a:r>
              <a:rPr lang="en-US" sz="1100" smtClean="0">
                <a:latin typeface="Verdana" pitchFamily="34" charset="0"/>
              </a:rPr>
              <a:t> of convective storms; features related to gravity wave breaking mechanism, observed at or just above the storm tops – jumping cirrus, above anvil </a:t>
            </a:r>
            <a:r>
              <a:rPr lang="cs-CZ" sz="1100" smtClean="0">
                <a:latin typeface="Verdana" pitchFamily="34" charset="0"/>
              </a:rPr>
              <a:t>cirrus</a:t>
            </a:r>
            <a:r>
              <a:rPr lang="en-US" sz="1100" smtClean="0">
                <a:latin typeface="Verdana" pitchFamily="34" charset="0"/>
              </a:rPr>
              <a:t> plumes, </a:t>
            </a:r>
            <a:r>
              <a:rPr lang="cs-CZ" sz="1100" smtClean="0">
                <a:latin typeface="Verdana" pitchFamily="34" charset="0"/>
              </a:rPr>
              <a:t>„</a:t>
            </a:r>
            <a:r>
              <a:rPr lang="en-US" sz="1100" smtClean="0">
                <a:latin typeface="Verdana" pitchFamily="34" charset="0"/>
              </a:rPr>
              <a:t>radial cirrus”, etc. Various forms of gravity waves in WV absorption bands accompanying storm activity. All of these closely related to / initiated by strong updrafts, manifested by overshooting tops. Typically at levels </a:t>
            </a:r>
            <a:r>
              <a:rPr lang="en-US" sz="1100" b="1">
                <a:solidFill>
                  <a:srgbClr val="F5E045"/>
                </a:solidFill>
                <a:latin typeface="Verdana" pitchFamily="34" charset="0"/>
              </a:rPr>
              <a:t>8</a:t>
            </a:r>
            <a:r>
              <a:rPr lang="en-US" sz="1100" b="1" smtClean="0">
                <a:solidFill>
                  <a:srgbClr val="F5E045"/>
                </a:solidFill>
                <a:latin typeface="Verdana" pitchFamily="34" charset="0"/>
              </a:rPr>
              <a:t> – 14 km</a:t>
            </a:r>
            <a:r>
              <a:rPr lang="en-US" sz="1100" b="1" smtClean="0">
                <a:solidFill>
                  <a:srgbClr val="FF0000"/>
                </a:solidFill>
                <a:latin typeface="Verdana" pitchFamily="34" charset="0"/>
              </a:rPr>
              <a:t> </a:t>
            </a:r>
            <a:r>
              <a:rPr lang="en-US" sz="1100" smtClean="0">
                <a:latin typeface="Verdana" pitchFamily="34" charset="0"/>
              </a:rPr>
              <a:t>(at mid-latitudes), near the tropopause and in lowest layers of the stratosphere.  </a:t>
            </a:r>
          </a:p>
          <a:p>
            <a:pPr marL="182563" indent="-182563" algn="just">
              <a:buFont typeface="Wingdings" pitchFamily="2" charset="2"/>
              <a:buChar char="Ø"/>
            </a:pPr>
            <a:endParaRPr lang="en-US" sz="1100" smtClean="0">
              <a:latin typeface="Verdana" pitchFamily="34" charset="0"/>
            </a:endParaRPr>
          </a:p>
          <a:p>
            <a:pPr marL="182563" indent="-182563" algn="just"/>
            <a:endParaRPr lang="en-US" sz="1100" smtClean="0">
              <a:latin typeface="Verdana" pitchFamily="34" charset="0"/>
            </a:endParaRPr>
          </a:p>
          <a:p>
            <a:pPr marL="182563" indent="-182563" algn="just">
              <a:buFont typeface="Wingdings" pitchFamily="2" charset="2"/>
              <a:buChar char="Ø"/>
            </a:pPr>
            <a:r>
              <a:rPr lang="en-US" sz="1100" smtClean="0">
                <a:latin typeface="Verdana" pitchFamily="34" charset="0"/>
              </a:rPr>
              <a:t>Atmospheric gravity waves </a:t>
            </a:r>
            <a:r>
              <a:rPr lang="en-US" sz="1100">
                <a:latin typeface="Verdana" pitchFamily="34" charset="0"/>
              </a:rPr>
              <a:t>in </a:t>
            </a:r>
            <a:r>
              <a:rPr lang="en-US" sz="1100" smtClean="0">
                <a:solidFill>
                  <a:srgbClr val="92D050"/>
                </a:solidFill>
                <a:latin typeface="Verdana" pitchFamily="34" charset="0"/>
              </a:rPr>
              <a:t>AIRS</a:t>
            </a:r>
            <a:r>
              <a:rPr lang="en-US" sz="1100" smtClean="0">
                <a:latin typeface="Verdana" pitchFamily="34" charset="0"/>
              </a:rPr>
              <a:t> (</a:t>
            </a:r>
            <a:r>
              <a:rPr lang="en-US" sz="1100" i="1">
                <a:solidFill>
                  <a:srgbClr val="92D050"/>
                </a:solidFill>
                <a:latin typeface="Verdana" pitchFamily="34" charset="0"/>
              </a:rPr>
              <a:t>Atmospheric Infrared Sounder</a:t>
            </a:r>
            <a:r>
              <a:rPr lang="en-US" sz="1100">
                <a:latin typeface="Verdana" pitchFamily="34" charset="0"/>
              </a:rPr>
              <a:t>, Aqua satellite</a:t>
            </a:r>
            <a:r>
              <a:rPr lang="en-US" sz="1100" smtClean="0">
                <a:latin typeface="Verdana" pitchFamily="34" charset="0"/>
              </a:rPr>
              <a:t>) and </a:t>
            </a:r>
            <a:r>
              <a:rPr lang="en-US" sz="1100" smtClean="0">
                <a:solidFill>
                  <a:srgbClr val="92D050"/>
                </a:solidFill>
                <a:latin typeface="Verdana" pitchFamily="34" charset="0"/>
              </a:rPr>
              <a:t>IASI</a:t>
            </a:r>
            <a:r>
              <a:rPr lang="en-US" sz="1100" smtClean="0">
                <a:latin typeface="Verdana" pitchFamily="34" charset="0"/>
              </a:rPr>
              <a:t> (</a:t>
            </a:r>
            <a:r>
              <a:rPr lang="en-US" sz="1100" i="1" smtClean="0">
                <a:solidFill>
                  <a:srgbClr val="92D050"/>
                </a:solidFill>
                <a:latin typeface="Verdana" pitchFamily="34" charset="0"/>
              </a:rPr>
              <a:t>Infrared Atmospheric Sounding Interferometer</a:t>
            </a:r>
            <a:r>
              <a:rPr lang="en-US" sz="1100" smtClean="0">
                <a:latin typeface="Verdana" pitchFamily="34" charset="0"/>
              </a:rPr>
              <a:t>, </a:t>
            </a:r>
            <a:r>
              <a:rPr lang="en-US" sz="1100" err="1" smtClean="0">
                <a:latin typeface="Verdana" pitchFamily="34" charset="0"/>
              </a:rPr>
              <a:t>Metop</a:t>
            </a:r>
            <a:r>
              <a:rPr lang="en-US" sz="1100" smtClean="0">
                <a:latin typeface="Verdana" pitchFamily="34" charset="0"/>
              </a:rPr>
              <a:t> 1 – 3 satellites) hyperspectral sounding data, </a:t>
            </a:r>
            <a:r>
              <a:rPr lang="en-US" sz="1100">
                <a:latin typeface="Verdana" pitchFamily="34" charset="0"/>
              </a:rPr>
              <a:t>in the </a:t>
            </a:r>
            <a:r>
              <a:rPr lang="en-US" sz="1100" u="sng">
                <a:latin typeface="Verdana" pitchFamily="34" charset="0"/>
              </a:rPr>
              <a:t>upper stratosphere</a:t>
            </a:r>
            <a:r>
              <a:rPr lang="en-US" sz="1100">
                <a:latin typeface="Verdana" pitchFamily="34" charset="0"/>
              </a:rPr>
              <a:t>  (</a:t>
            </a:r>
            <a:r>
              <a:rPr lang="en-US" sz="1100">
                <a:solidFill>
                  <a:srgbClr val="FFFF00"/>
                </a:solidFill>
                <a:latin typeface="Verdana" pitchFamily="34" charset="0"/>
              </a:rPr>
              <a:t>~ </a:t>
            </a:r>
            <a:r>
              <a:rPr lang="en-US" sz="1100" b="1">
                <a:solidFill>
                  <a:srgbClr val="FFFF00"/>
                </a:solidFill>
                <a:latin typeface="Verdana" pitchFamily="34" charset="0"/>
              </a:rPr>
              <a:t>40 km</a:t>
            </a:r>
            <a:r>
              <a:rPr lang="en-US" sz="1100" smtClean="0">
                <a:latin typeface="Verdana" pitchFamily="34" charset="0"/>
              </a:rPr>
              <a:t>).</a:t>
            </a:r>
          </a:p>
          <a:p>
            <a:pPr marL="182563" indent="-182563" algn="just">
              <a:buFont typeface="Wingdings" pitchFamily="2" charset="2"/>
              <a:buChar char="Ø"/>
            </a:pPr>
            <a:endParaRPr lang="en-US" sz="1100" smtClean="0">
              <a:latin typeface="Verdana" pitchFamily="34" charset="0"/>
            </a:endParaRPr>
          </a:p>
          <a:p>
            <a:pPr marL="182563" indent="-182563" algn="just">
              <a:buFont typeface="Wingdings" pitchFamily="2" charset="2"/>
              <a:buChar char="Ø"/>
            </a:pPr>
            <a:endParaRPr lang="en-US" sz="1100" smtClean="0">
              <a:latin typeface="Verdana" pitchFamily="34" charset="0"/>
            </a:endParaRPr>
          </a:p>
          <a:p>
            <a:pPr marL="182563" indent="-182563" algn="just">
              <a:buFont typeface="Wingdings" pitchFamily="2" charset="2"/>
              <a:buChar char="Ø"/>
            </a:pPr>
            <a:r>
              <a:rPr lang="en-US" sz="1100" smtClean="0">
                <a:latin typeface="Verdana" pitchFamily="34" charset="0"/>
              </a:rPr>
              <a:t>Concentric gravity waves (CGW) observed in nighttime by the Suomi-NPP and NOAA-20 satellites in their </a:t>
            </a:r>
            <a:r>
              <a:rPr lang="en-US" sz="1100" smtClean="0">
                <a:solidFill>
                  <a:srgbClr val="92D050"/>
                </a:solidFill>
                <a:latin typeface="Verdana" pitchFamily="34" charset="0"/>
              </a:rPr>
              <a:t>Day/Night Band</a:t>
            </a:r>
            <a:r>
              <a:rPr lang="en-US" sz="1100" smtClean="0">
                <a:latin typeface="Verdana" pitchFamily="34" charset="0"/>
              </a:rPr>
              <a:t> (</a:t>
            </a:r>
            <a:r>
              <a:rPr lang="en-US" sz="1100" smtClean="0">
                <a:solidFill>
                  <a:srgbClr val="92D050"/>
                </a:solidFill>
                <a:latin typeface="Verdana" pitchFamily="34" charset="0"/>
              </a:rPr>
              <a:t>DNB</a:t>
            </a:r>
            <a:r>
              <a:rPr lang="en-US" sz="1100" smtClean="0">
                <a:latin typeface="Verdana" pitchFamily="34" charset="0"/>
              </a:rPr>
              <a:t>) data, high </a:t>
            </a:r>
            <a:r>
              <a:rPr lang="en-US" sz="1100">
                <a:latin typeface="Verdana" pitchFamily="34" charset="0"/>
              </a:rPr>
              <a:t>above convective </a:t>
            </a:r>
            <a:r>
              <a:rPr lang="en-US" sz="1100" smtClean="0">
                <a:latin typeface="Verdana" pitchFamily="34" charset="0"/>
              </a:rPr>
              <a:t>storms, in the airglow </a:t>
            </a:r>
            <a:r>
              <a:rPr lang="cs-CZ" sz="1100" smtClean="0">
                <a:latin typeface="Verdana" pitchFamily="34" charset="0"/>
              </a:rPr>
              <a:t>(nightglow)</a:t>
            </a:r>
            <a:r>
              <a:rPr lang="en-US" sz="1100" smtClean="0">
                <a:latin typeface="Verdana" pitchFamily="34" charset="0"/>
              </a:rPr>
              <a:t>, at  </a:t>
            </a:r>
            <a:r>
              <a:rPr lang="en-US" sz="1100" b="1" smtClean="0">
                <a:solidFill>
                  <a:srgbClr val="FFFF00"/>
                </a:solidFill>
                <a:latin typeface="Verdana" pitchFamily="34" charset="0"/>
              </a:rPr>
              <a:t>85 – </a:t>
            </a:r>
            <a:r>
              <a:rPr lang="en-US" sz="1100" b="1">
                <a:solidFill>
                  <a:srgbClr val="FFFF00"/>
                </a:solidFill>
                <a:latin typeface="Verdana" pitchFamily="34" charset="0"/>
              </a:rPr>
              <a:t>100 km</a:t>
            </a:r>
            <a:r>
              <a:rPr lang="en-US" sz="1100">
                <a:latin typeface="Verdana" pitchFamily="34" charset="0"/>
              </a:rPr>
              <a:t> (near the </a:t>
            </a:r>
            <a:r>
              <a:rPr lang="en-US" sz="1100" u="sng" smtClean="0">
                <a:latin typeface="Verdana" pitchFamily="34" charset="0"/>
              </a:rPr>
              <a:t>mesopause</a:t>
            </a:r>
            <a:r>
              <a:rPr lang="en-US" sz="1100" smtClean="0">
                <a:latin typeface="Verdana" pitchFamily="34" charset="0"/>
              </a:rPr>
              <a:t>).  </a:t>
            </a:r>
          </a:p>
          <a:p>
            <a:pPr marL="182563" indent="-182563" algn="just">
              <a:buFont typeface="Wingdings" pitchFamily="2" charset="2"/>
              <a:buChar char="Ø"/>
            </a:pPr>
            <a:endParaRPr lang="en-US" sz="1100">
              <a:latin typeface="Verdana" pitchFamily="34" charset="0"/>
            </a:endParaRPr>
          </a:p>
        </p:txBody>
      </p:sp>
      <p:sp>
        <p:nvSpPr>
          <p:cNvPr id="2" name="Zaoblený obdélník 1"/>
          <p:cNvSpPr/>
          <p:nvPr/>
        </p:nvSpPr>
        <p:spPr>
          <a:xfrm>
            <a:off x="755576" y="2427734"/>
            <a:ext cx="7416824" cy="1728192"/>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xmlns="" val="30415417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7" name="Text Box 5"/>
          <p:cNvSpPr txBox="1">
            <a:spLocks noChangeArrowheads="1"/>
          </p:cNvSpPr>
          <p:nvPr/>
        </p:nvSpPr>
        <p:spPr bwMode="auto">
          <a:xfrm>
            <a:off x="1619672" y="1791856"/>
            <a:ext cx="5616624" cy="707886"/>
          </a:xfrm>
          <a:prstGeom prst="rect">
            <a:avLst/>
          </a:prstGeom>
          <a:noFill/>
          <a:ln w="9525">
            <a:noFill/>
            <a:miter lim="800000"/>
            <a:headEnd/>
            <a:tailEnd/>
          </a:ln>
          <a:effectLst/>
        </p:spPr>
        <p:txBody>
          <a:bodyPr wrap="square">
            <a:spAutoFit/>
          </a:bodyPr>
          <a:lstStyle/>
          <a:p>
            <a:pPr algn="ctr">
              <a:defRPr/>
            </a:pPr>
            <a:r>
              <a:rPr lang="en-US" sz="4000" b="1" dirty="0" smtClean="0">
                <a:solidFill>
                  <a:srgbClr val="0070C0"/>
                </a:solidFill>
                <a:effectLst>
                  <a:outerShdw blurRad="38100" dist="38100" dir="2700000" algn="tl">
                    <a:srgbClr val="C0C0C0"/>
                  </a:outerShdw>
                </a:effectLst>
              </a:rPr>
              <a:t>Additional slides</a:t>
            </a:r>
            <a:endParaRPr lang="cs-CZ" sz="3600" b="1" dirty="0">
              <a:solidFill>
                <a:srgbClr val="0070C0"/>
              </a:solidFill>
              <a:effectLst>
                <a:outerShdw blurRad="38100" dist="38100" dir="2700000" algn="tl">
                  <a:srgbClr val="C0C0C0"/>
                </a:outerShdw>
              </a:effectLst>
            </a:endParaRPr>
          </a:p>
        </p:txBody>
      </p:sp>
      <p:sp>
        <p:nvSpPr>
          <p:cNvPr id="2" name="TextovéPole 1"/>
          <p:cNvSpPr txBox="1"/>
          <p:nvPr/>
        </p:nvSpPr>
        <p:spPr>
          <a:xfrm>
            <a:off x="2714612" y="3363838"/>
            <a:ext cx="3219151" cy="261610"/>
          </a:xfrm>
          <a:prstGeom prst="rect">
            <a:avLst/>
          </a:prstGeom>
          <a:noFill/>
        </p:spPr>
        <p:txBody>
          <a:bodyPr wrap="none" rtlCol="0">
            <a:spAutoFit/>
          </a:bodyPr>
          <a:lstStyle/>
          <a:p>
            <a:r>
              <a:rPr lang="en-US" sz="1100" dirty="0" smtClean="0">
                <a:solidFill>
                  <a:schemeClr val="bg1">
                    <a:lumMod val="50000"/>
                  </a:schemeClr>
                </a:solidFill>
                <a:latin typeface="Verdana" pitchFamily="34" charset="0"/>
              </a:rPr>
              <a:t>To be used for the discussion, if needed …</a:t>
            </a:r>
          </a:p>
        </p:txBody>
      </p:sp>
    </p:spTree>
    <p:extLst>
      <p:ext uri="{BB962C8B-B14F-4D97-AF65-F5344CB8AC3E}">
        <p14:creationId xmlns:p14="http://schemas.microsoft.com/office/powerpoint/2010/main" xmlns="" val="349637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M:\[2] prednasky\ruzne zdrojove soubory a fotky\PARALAXA AIRGLOW\Airglow_parallax-shift-scheme_ver-20150619a.png"/>
          <p:cNvPicPr>
            <a:picLocks noChangeAspect="1" noChangeArrowheads="1"/>
          </p:cNvPicPr>
          <p:nvPr/>
        </p:nvPicPr>
        <p:blipFill>
          <a:blip r:embed="rId4" cstate="print"/>
          <a:srcRect/>
          <a:stretch>
            <a:fillRect/>
          </a:stretch>
        </p:blipFill>
        <p:spPr bwMode="auto">
          <a:xfrm>
            <a:off x="72000" y="540000"/>
            <a:ext cx="5940000" cy="3478259"/>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5" name="Text Box 5"/>
          <p:cNvSpPr txBox="1">
            <a:spLocks noChangeArrowheads="1"/>
          </p:cNvSpPr>
          <p:nvPr/>
        </p:nvSpPr>
        <p:spPr bwMode="auto">
          <a:xfrm>
            <a:off x="35496" y="151611"/>
            <a:ext cx="6120680"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latin typeface="Verdana" pitchFamily="34" charset="0"/>
              </a:rPr>
              <a:t>Parallax shift of the airglow features in VIIRS DNB imagery</a:t>
            </a:r>
            <a:endParaRPr lang="cs-CZ" sz="1200" b="1">
              <a:solidFill>
                <a:srgbClr val="FF3300"/>
              </a:solidFill>
              <a:effectLst>
                <a:outerShdw blurRad="38100" dist="38100" dir="2700000" algn="tl">
                  <a:srgbClr val="C0C0C0"/>
                </a:outerShdw>
              </a:effectLst>
              <a:latin typeface="Verdana" pitchFamily="34" charset="0"/>
            </a:endParaRPr>
          </a:p>
        </p:txBody>
      </p:sp>
      <p:pic>
        <p:nvPicPr>
          <p:cNvPr id="3074" name="Picture 2" descr="O:\VIIRS-DNB airglow\parallax_polar_hs=833.png"/>
          <p:cNvPicPr>
            <a:picLocks noChangeAspect="1" noChangeArrowheads="1"/>
          </p:cNvPicPr>
          <p:nvPr/>
        </p:nvPicPr>
        <p:blipFill>
          <a:blip r:embed="rId5" cstate="print"/>
          <a:srcRect/>
          <a:stretch>
            <a:fillRect/>
          </a:stretch>
        </p:blipFill>
        <p:spPr bwMode="auto">
          <a:xfrm>
            <a:off x="6107588" y="555526"/>
            <a:ext cx="2928908" cy="2210097"/>
          </a:xfrm>
          <a:prstGeom prst="rect">
            <a:avLst/>
          </a:prstGeom>
          <a:noFill/>
          <a:ln w="6350">
            <a:solidFill>
              <a:srgbClr val="FFFFCC"/>
            </a:solidFill>
          </a:ln>
        </p:spPr>
      </p:pic>
      <p:sp>
        <p:nvSpPr>
          <p:cNvPr id="7" name="TextovéPole 6"/>
          <p:cNvSpPr txBox="1"/>
          <p:nvPr/>
        </p:nvSpPr>
        <p:spPr>
          <a:xfrm>
            <a:off x="7599807" y="1347614"/>
            <a:ext cx="572593" cy="261610"/>
          </a:xfrm>
          <a:prstGeom prst="rect">
            <a:avLst/>
          </a:prstGeom>
          <a:noFill/>
        </p:spPr>
        <p:txBody>
          <a:bodyPr wrap="none" rtlCol="0">
            <a:spAutoFit/>
          </a:bodyPr>
          <a:lstStyle/>
          <a:p>
            <a:r>
              <a:rPr lang="en-US" sz="500" b="1" smtClean="0">
                <a:solidFill>
                  <a:srgbClr val="FF0000"/>
                </a:solidFill>
                <a:latin typeface="Verdana" pitchFamily="34" charset="0"/>
              </a:rPr>
              <a:t>AIRGLOW </a:t>
            </a:r>
            <a:br>
              <a:rPr lang="en-US" sz="500" b="1" smtClean="0">
                <a:solidFill>
                  <a:srgbClr val="FF0000"/>
                </a:solidFill>
                <a:latin typeface="Verdana" pitchFamily="34" charset="0"/>
              </a:rPr>
            </a:br>
            <a:r>
              <a:rPr lang="en-US" sz="100" b="1" smtClean="0">
                <a:solidFill>
                  <a:srgbClr val="FF0000"/>
                </a:solidFill>
                <a:latin typeface="Verdana" pitchFamily="34" charset="0"/>
              </a:rPr>
              <a:t/>
            </a:r>
            <a:br>
              <a:rPr lang="en-US" sz="100" b="1" smtClean="0">
                <a:solidFill>
                  <a:srgbClr val="FF0000"/>
                </a:solidFill>
                <a:latin typeface="Verdana" pitchFamily="34" charset="0"/>
              </a:rPr>
            </a:br>
            <a:r>
              <a:rPr lang="en-US" sz="500" b="1" smtClean="0">
                <a:solidFill>
                  <a:srgbClr val="FF0000"/>
                </a:solidFill>
                <a:latin typeface="Verdana" pitchFamily="34" charset="0"/>
              </a:rPr>
              <a:t>(at 85 KM)</a:t>
            </a:r>
          </a:p>
        </p:txBody>
      </p:sp>
      <p:sp>
        <p:nvSpPr>
          <p:cNvPr id="8" name="TextovéPole 7"/>
          <p:cNvSpPr txBox="1"/>
          <p:nvPr/>
        </p:nvSpPr>
        <p:spPr>
          <a:xfrm>
            <a:off x="7452320" y="2166124"/>
            <a:ext cx="1115816" cy="261610"/>
          </a:xfrm>
          <a:prstGeom prst="rect">
            <a:avLst/>
          </a:prstGeom>
          <a:noFill/>
        </p:spPr>
        <p:txBody>
          <a:bodyPr wrap="square" rtlCol="0">
            <a:spAutoFit/>
          </a:bodyPr>
          <a:lstStyle/>
          <a:p>
            <a:r>
              <a:rPr lang="en-US" sz="500" b="1" smtClean="0">
                <a:solidFill>
                  <a:schemeClr val="accent4">
                    <a:lumMod val="75000"/>
                  </a:schemeClr>
                </a:solidFill>
                <a:latin typeface="Verdana" pitchFamily="34" charset="0"/>
              </a:rPr>
              <a:t>CLOUD TOPS OF STORMS </a:t>
            </a:r>
            <a:br>
              <a:rPr lang="en-US" sz="500" b="1" smtClean="0">
                <a:solidFill>
                  <a:schemeClr val="accent4">
                    <a:lumMod val="75000"/>
                  </a:schemeClr>
                </a:solidFill>
                <a:latin typeface="Verdana" pitchFamily="34" charset="0"/>
              </a:rPr>
            </a:br>
            <a:r>
              <a:rPr lang="en-US" sz="100" b="1" smtClean="0">
                <a:solidFill>
                  <a:schemeClr val="accent4">
                    <a:lumMod val="75000"/>
                  </a:schemeClr>
                </a:solidFill>
                <a:latin typeface="Verdana" pitchFamily="34" charset="0"/>
              </a:rPr>
              <a:t/>
            </a:r>
            <a:br>
              <a:rPr lang="en-US" sz="100" b="1" smtClean="0">
                <a:solidFill>
                  <a:schemeClr val="accent4">
                    <a:lumMod val="75000"/>
                  </a:schemeClr>
                </a:solidFill>
                <a:latin typeface="Verdana" pitchFamily="34" charset="0"/>
              </a:rPr>
            </a:br>
            <a:r>
              <a:rPr lang="en-US" sz="500" b="1" smtClean="0">
                <a:solidFill>
                  <a:schemeClr val="accent4">
                    <a:lumMod val="75000"/>
                  </a:schemeClr>
                </a:solidFill>
                <a:latin typeface="Verdana" pitchFamily="34" charset="0"/>
              </a:rPr>
              <a:t>(at 15 KM)</a:t>
            </a:r>
          </a:p>
        </p:txBody>
      </p:sp>
      <p:sp>
        <p:nvSpPr>
          <p:cNvPr id="9" name="TextovéPole 8"/>
          <p:cNvSpPr txBox="1"/>
          <p:nvPr/>
        </p:nvSpPr>
        <p:spPr>
          <a:xfrm>
            <a:off x="6084168" y="555526"/>
            <a:ext cx="3024336" cy="184666"/>
          </a:xfrm>
          <a:prstGeom prst="rect">
            <a:avLst/>
          </a:prstGeom>
          <a:noFill/>
        </p:spPr>
        <p:txBody>
          <a:bodyPr wrap="square" rtlCol="0">
            <a:spAutoFit/>
          </a:bodyPr>
          <a:lstStyle/>
          <a:p>
            <a:r>
              <a:rPr lang="en-US" sz="600" b="1" smtClean="0">
                <a:solidFill>
                  <a:srgbClr val="000000"/>
                </a:solidFill>
                <a:latin typeface="Verdana" pitchFamily="34" charset="0"/>
              </a:rPr>
              <a:t>Parallax shift versus distance from the center of the image swath </a:t>
            </a:r>
          </a:p>
        </p:txBody>
      </p:sp>
      <p:sp>
        <p:nvSpPr>
          <p:cNvPr id="10" name="TextovéPole 9"/>
          <p:cNvSpPr txBox="1"/>
          <p:nvPr/>
        </p:nvSpPr>
        <p:spPr>
          <a:xfrm>
            <a:off x="6084168" y="4587974"/>
            <a:ext cx="2173993" cy="307777"/>
          </a:xfrm>
          <a:prstGeom prst="rect">
            <a:avLst/>
          </a:prstGeom>
          <a:noFill/>
        </p:spPr>
        <p:txBody>
          <a:bodyPr wrap="none" rtlCol="0">
            <a:spAutoFit/>
          </a:bodyPr>
          <a:lstStyle/>
          <a:p>
            <a:r>
              <a:rPr lang="en-US" sz="700" smtClean="0">
                <a:solidFill>
                  <a:srgbClr val="FFFFCC"/>
                </a:solidFill>
                <a:latin typeface="Verdana" pitchFamily="34" charset="0"/>
              </a:rPr>
              <a:t>Plot above right and table:  </a:t>
            </a:r>
          </a:p>
          <a:p>
            <a:r>
              <a:rPr lang="cs-CZ" sz="700" smtClean="0">
                <a:solidFill>
                  <a:srgbClr val="FFFFCC"/>
                </a:solidFill>
                <a:latin typeface="Verdana" pitchFamily="34" charset="0"/>
              </a:rPr>
              <a:t>Michaela Radová</a:t>
            </a:r>
            <a:r>
              <a:rPr lang="en-US" sz="700" smtClean="0">
                <a:solidFill>
                  <a:srgbClr val="FFFFCC"/>
                </a:solidFill>
                <a:latin typeface="Verdana" pitchFamily="34" charset="0"/>
              </a:rPr>
              <a:t>, </a:t>
            </a:r>
            <a:r>
              <a:rPr lang="en-US" sz="700" i="1" smtClean="0">
                <a:solidFill>
                  <a:srgbClr val="FFFFCC"/>
                </a:solidFill>
                <a:latin typeface="Verdana" pitchFamily="34" charset="0"/>
                <a:hlinkClick r:id="rId6"/>
              </a:rPr>
              <a:t>michaela.radova@chmi.cz</a:t>
            </a:r>
            <a:endParaRPr lang="cs-CZ" sz="700" i="1" smtClean="0">
              <a:solidFill>
                <a:srgbClr val="FFFFCC"/>
              </a:solidFill>
              <a:latin typeface="Verdana" pitchFamily="34" charset="0"/>
            </a:endParaRPr>
          </a:p>
        </p:txBody>
      </p:sp>
      <p:sp>
        <p:nvSpPr>
          <p:cNvPr id="11" name="TextovéPole 10"/>
          <p:cNvSpPr txBox="1"/>
          <p:nvPr/>
        </p:nvSpPr>
        <p:spPr>
          <a:xfrm>
            <a:off x="179512" y="669925"/>
            <a:ext cx="3528392" cy="461665"/>
          </a:xfrm>
          <a:prstGeom prst="rect">
            <a:avLst/>
          </a:prstGeom>
          <a:noFill/>
        </p:spPr>
        <p:txBody>
          <a:bodyPr wrap="square" rtlCol="0">
            <a:spAutoFit/>
          </a:bodyPr>
          <a:lstStyle/>
          <a:p>
            <a:pPr algn="just"/>
            <a:r>
              <a:rPr lang="en-US" sz="800" b="1" smtClean="0">
                <a:latin typeface="Verdana" pitchFamily="34" charset="0"/>
              </a:rPr>
              <a:t>Parallax shift</a:t>
            </a:r>
            <a:r>
              <a:rPr lang="en-US" sz="800" smtClean="0">
                <a:latin typeface="Verdana" pitchFamily="34" charset="0"/>
              </a:rPr>
              <a:t> – apparent displacement of position of an object (feature) at higher altitude with respect to its real location above ground, resulting from a slant view from the satellite.</a:t>
            </a:r>
          </a:p>
        </p:txBody>
      </p:sp>
      <p:pic>
        <p:nvPicPr>
          <p:cNvPr id="2" name="Picture 2" descr="N:\airglow\paralaxa-tabulka.png"/>
          <p:cNvPicPr>
            <a:picLocks noChangeAspect="1" noChangeArrowheads="1"/>
          </p:cNvPicPr>
          <p:nvPr/>
        </p:nvPicPr>
        <p:blipFill>
          <a:blip r:embed="rId7" cstate="print"/>
          <a:srcRect/>
          <a:stretch>
            <a:fillRect/>
          </a:stretch>
        </p:blipFill>
        <p:spPr bwMode="auto">
          <a:xfrm>
            <a:off x="648350" y="4103997"/>
            <a:ext cx="5363810" cy="769524"/>
          </a:xfrm>
          <a:prstGeom prst="rect">
            <a:avLst/>
          </a:prstGeom>
          <a:noFill/>
          <a:ln w="635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4" name="TextovéPole 13"/>
          <p:cNvSpPr txBox="1"/>
          <p:nvPr/>
        </p:nvSpPr>
        <p:spPr>
          <a:xfrm>
            <a:off x="6120000" y="2933416"/>
            <a:ext cx="2916496" cy="1057588"/>
          </a:xfrm>
          <a:prstGeom prst="rect">
            <a:avLst/>
          </a:prstGeom>
          <a:noFill/>
        </p:spPr>
        <p:txBody>
          <a:bodyPr wrap="square" lIns="36000" tIns="36000" rIns="36000" bIns="36000" rtlCol="0">
            <a:spAutoFit/>
          </a:bodyPr>
          <a:lstStyle/>
          <a:p>
            <a:pPr algn="just"/>
            <a:r>
              <a:rPr lang="en-US" sz="800" b="1" smtClean="0">
                <a:solidFill>
                  <a:srgbClr val="FFFFCC"/>
                </a:solidFill>
                <a:latin typeface="Verdana" pitchFamily="34" charset="0"/>
              </a:rPr>
              <a:t>Parallax shift of airglow features in DNB imagery</a:t>
            </a:r>
          </a:p>
          <a:p>
            <a:pPr algn="just"/>
            <a:endParaRPr lang="en-US" sz="800" smtClean="0">
              <a:solidFill>
                <a:srgbClr val="FFFFCC"/>
              </a:solidFill>
              <a:latin typeface="Verdana" pitchFamily="34" charset="0"/>
            </a:endParaRPr>
          </a:p>
          <a:p>
            <a:pPr algn="just"/>
            <a:r>
              <a:rPr lang="en-US" sz="800" smtClean="0">
                <a:solidFill>
                  <a:srgbClr val="FFFFCC"/>
                </a:solidFill>
                <a:latin typeface="Verdana" pitchFamily="34" charset="0"/>
              </a:rPr>
              <a:t>Values of the parallax shift as related to distance from central line of the satellite data swath, computed for height 85 km and satellite orbit at 833 km. </a:t>
            </a:r>
          </a:p>
          <a:p>
            <a:pPr algn="just"/>
            <a:endParaRPr lang="en-US" sz="800" smtClean="0">
              <a:solidFill>
                <a:srgbClr val="FFFFCC"/>
              </a:solidFill>
              <a:latin typeface="Verdana" pitchFamily="34" charset="0"/>
            </a:endParaRPr>
          </a:p>
          <a:p>
            <a:pPr algn="just"/>
            <a:r>
              <a:rPr lang="en-US" sz="800" smtClean="0">
                <a:solidFill>
                  <a:srgbClr val="FFFFCC"/>
                </a:solidFill>
                <a:latin typeface="Verdana" pitchFamily="34" charset="0"/>
              </a:rPr>
              <a:t>Parallax shift values for cloud tops of convective storms at 15 km. </a:t>
            </a:r>
          </a:p>
        </p:txBody>
      </p:sp>
      <p:sp>
        <p:nvSpPr>
          <p:cNvPr id="1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extLst>
      <p:ext uri="{BB962C8B-B14F-4D97-AF65-F5344CB8AC3E}">
        <p14:creationId xmlns:p14="http://schemas.microsoft.com/office/powerpoint/2010/main" xmlns="" val="30031004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O:\TEMP\tracks.png"/>
          <p:cNvPicPr>
            <a:picLocks noChangeAspect="1" noChangeArrowheads="1"/>
          </p:cNvPicPr>
          <p:nvPr/>
        </p:nvPicPr>
        <p:blipFill>
          <a:blip r:embed="rId4" cstate="print"/>
          <a:srcRect/>
          <a:stretch>
            <a:fillRect/>
          </a:stretch>
        </p:blipFill>
        <p:spPr bwMode="auto">
          <a:xfrm>
            <a:off x="180000" y="540000"/>
            <a:ext cx="3649124" cy="2232248"/>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
        <p:nvSpPr>
          <p:cNvPr id="14" name="Text Box 5"/>
          <p:cNvSpPr txBox="1">
            <a:spLocks noChangeArrowheads="1"/>
          </p:cNvSpPr>
          <p:nvPr/>
        </p:nvSpPr>
        <p:spPr bwMode="auto">
          <a:xfrm>
            <a:off x="35496" y="123478"/>
            <a:ext cx="8856984"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latin typeface="Verdana" pitchFamily="34" charset="0"/>
              </a:rPr>
              <a:t>Parallax shift of the airglow features in VIIRS DNB imagery – Calbuco Volcano, 23 April 2015</a:t>
            </a:r>
            <a:endParaRPr lang="cs-CZ" sz="1200" b="1" dirty="0">
              <a:solidFill>
                <a:srgbClr val="FF3300"/>
              </a:solidFill>
              <a:effectLst>
                <a:outerShdw blurRad="38100" dist="38100" dir="2700000" algn="tl">
                  <a:srgbClr val="C0C0C0"/>
                </a:outerShdw>
              </a:effectLst>
              <a:latin typeface="Verdana" pitchFamily="34" charset="0"/>
            </a:endParaRPr>
          </a:p>
        </p:txBody>
      </p:sp>
      <p:pic>
        <p:nvPicPr>
          <p:cNvPr id="1027" name="Picture 3" descr="M:\_ IUGG Praha 2015\prezentace\materialy do prezentace (ruzne)\Pass1_DNB-with-M15-BT.png"/>
          <p:cNvPicPr>
            <a:picLocks noChangeAspect="1" noChangeArrowheads="1"/>
          </p:cNvPicPr>
          <p:nvPr/>
        </p:nvPicPr>
        <p:blipFill>
          <a:blip r:embed="rId5" cstate="print"/>
          <a:srcRect/>
          <a:stretch>
            <a:fillRect/>
          </a:stretch>
        </p:blipFill>
        <p:spPr bwMode="auto">
          <a:xfrm>
            <a:off x="3960000" y="540000"/>
            <a:ext cx="5040000" cy="3888589"/>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
        <p:nvSpPr>
          <p:cNvPr id="15" name="Elipsa 14"/>
          <p:cNvSpPr/>
          <p:nvPr/>
        </p:nvSpPr>
        <p:spPr>
          <a:xfrm rot="780000">
            <a:off x="1656461" y="1327951"/>
            <a:ext cx="720000" cy="396000"/>
          </a:xfrm>
          <a:prstGeom prst="ellipse">
            <a:avLst/>
          </a:prstGeom>
          <a:no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107504" y="2931790"/>
            <a:ext cx="3744416" cy="830997"/>
          </a:xfrm>
          <a:prstGeom prst="rect">
            <a:avLst/>
          </a:prstGeom>
          <a:noFill/>
        </p:spPr>
        <p:txBody>
          <a:bodyPr wrap="square" rtlCol="0">
            <a:spAutoFit/>
          </a:bodyPr>
          <a:lstStyle/>
          <a:p>
            <a:pPr algn="just"/>
            <a:r>
              <a:rPr lang="en-US" sz="1050" dirty="0" smtClean="0">
                <a:solidFill>
                  <a:srgbClr val="FFFFCC"/>
                </a:solidFill>
                <a:latin typeface="Verdana" pitchFamily="34" charset="0"/>
              </a:rPr>
              <a:t>Pass 1  (orbit #18058), 05:12 UTC</a:t>
            </a:r>
          </a:p>
          <a:p>
            <a:pPr algn="just"/>
            <a:endParaRPr lang="en-US" sz="1050" dirty="0" smtClean="0">
              <a:solidFill>
                <a:srgbClr val="FFFFCC"/>
              </a:solidFill>
              <a:latin typeface="Verdana" pitchFamily="34" charset="0"/>
            </a:endParaRPr>
          </a:p>
          <a:p>
            <a:pPr algn="just"/>
            <a:r>
              <a:rPr lang="en-US" sz="900" dirty="0" smtClean="0">
                <a:solidFill>
                  <a:srgbClr val="FFFFCC"/>
                </a:solidFill>
                <a:latin typeface="Verdana" pitchFamily="34" charset="0"/>
              </a:rPr>
              <a:t>The Calbuco volcano region was relatively close to the track (nadir line) of the pass, therefore the parallax shift was rather moderate here.</a:t>
            </a:r>
          </a:p>
        </p:txBody>
      </p:sp>
      <p:sp>
        <p:nvSpPr>
          <p:cNvPr id="9" name="TextovéPole 8"/>
          <p:cNvSpPr txBox="1"/>
          <p:nvPr/>
        </p:nvSpPr>
        <p:spPr>
          <a:xfrm>
            <a:off x="5003069" y="4443958"/>
            <a:ext cx="3097323" cy="230832"/>
          </a:xfrm>
          <a:prstGeom prst="rect">
            <a:avLst/>
          </a:prstGeom>
          <a:noFill/>
        </p:spPr>
        <p:txBody>
          <a:bodyPr wrap="none" rtlCol="0">
            <a:spAutoFit/>
          </a:bodyPr>
          <a:lstStyle/>
          <a:p>
            <a:r>
              <a:rPr lang="en-US" sz="900" b="1" dirty="0" smtClean="0">
                <a:solidFill>
                  <a:srgbClr val="FF0000"/>
                </a:solidFill>
                <a:latin typeface="Verdana" pitchFamily="34" charset="0"/>
              </a:rPr>
              <a:t>+</a:t>
            </a:r>
            <a:r>
              <a:rPr lang="en-US" sz="900" dirty="0" smtClean="0">
                <a:latin typeface="Verdana" pitchFamily="34" charset="0"/>
              </a:rPr>
              <a:t>   </a:t>
            </a:r>
            <a:r>
              <a:rPr lang="en-US" sz="900" dirty="0" smtClean="0">
                <a:solidFill>
                  <a:srgbClr val="FFFFCC"/>
                </a:solidFill>
                <a:latin typeface="Verdana" pitchFamily="34" charset="0"/>
              </a:rPr>
              <a:t>–   </a:t>
            </a:r>
            <a:r>
              <a:rPr lang="en-US" sz="800" dirty="0" smtClean="0">
                <a:solidFill>
                  <a:srgbClr val="FFFFCC"/>
                </a:solidFill>
                <a:latin typeface="Verdana" pitchFamily="34" charset="0"/>
              </a:rPr>
              <a:t>position of the Calbuco Volcano (from IR bands)</a:t>
            </a:r>
          </a:p>
        </p:txBody>
      </p:sp>
      <p:sp>
        <p:nvSpPr>
          <p:cNvPr id="10"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dirty="0">
                <a:solidFill>
                  <a:srgbClr val="777777"/>
                </a:solidFill>
                <a:latin typeface="Verdana" pitchFamily="34" charset="0"/>
              </a:rPr>
              <a:t>Martin </a:t>
            </a:r>
            <a:r>
              <a:rPr lang="cs-CZ" sz="650" dirty="0" smtClean="0">
                <a:solidFill>
                  <a:srgbClr val="777777"/>
                </a:solidFill>
                <a:latin typeface="Verdana" pitchFamily="34" charset="0"/>
              </a:rPr>
              <a:t>Setvák</a:t>
            </a:r>
            <a:r>
              <a:rPr lang="en-US" sz="650" dirty="0" smtClean="0">
                <a:solidFill>
                  <a:srgbClr val="777777"/>
                </a:solidFill>
                <a:latin typeface="Verdana" pitchFamily="34" charset="0"/>
              </a:rPr>
              <a:t> (CHMI)</a:t>
            </a:r>
            <a:endParaRPr lang="cs-CZ" sz="650" dirty="0">
              <a:solidFill>
                <a:srgbClr val="777777"/>
              </a:solidFill>
              <a:latin typeface="Verdana" pitchFamily="34" charset="0"/>
            </a:endParaRPr>
          </a:p>
        </p:txBody>
      </p:sp>
    </p:spTree>
    <p:extLst>
      <p:ext uri="{BB962C8B-B14F-4D97-AF65-F5344CB8AC3E}">
        <p14:creationId xmlns:p14="http://schemas.microsoft.com/office/powerpoint/2010/main" xmlns="" val="40950532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O:\TEMP\tracks.png"/>
          <p:cNvPicPr>
            <a:picLocks noChangeAspect="1" noChangeArrowheads="1"/>
          </p:cNvPicPr>
          <p:nvPr/>
        </p:nvPicPr>
        <p:blipFill>
          <a:blip r:embed="rId4" cstate="print"/>
          <a:srcRect/>
          <a:stretch>
            <a:fillRect/>
          </a:stretch>
        </p:blipFill>
        <p:spPr bwMode="auto">
          <a:xfrm>
            <a:off x="180000" y="540000"/>
            <a:ext cx="3649124" cy="2232248"/>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
        <p:nvSpPr>
          <p:cNvPr id="15" name="Elipsa 14"/>
          <p:cNvSpPr/>
          <p:nvPr/>
        </p:nvSpPr>
        <p:spPr>
          <a:xfrm rot="780000">
            <a:off x="918000" y="1206000"/>
            <a:ext cx="972000" cy="432000"/>
          </a:xfrm>
          <a:prstGeom prst="ellipse">
            <a:avLst/>
          </a:prstGeom>
          <a:no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_ IUGG Praha 2015\prezentace\materialy do prezentace (ruzne)\Pass2_DNB-with-M15-BT.png"/>
          <p:cNvPicPr>
            <a:picLocks noChangeAspect="1" noChangeArrowheads="1"/>
          </p:cNvPicPr>
          <p:nvPr/>
        </p:nvPicPr>
        <p:blipFill>
          <a:blip r:embed="rId5" cstate="print"/>
          <a:srcRect/>
          <a:stretch>
            <a:fillRect/>
          </a:stretch>
        </p:blipFill>
        <p:spPr bwMode="auto">
          <a:xfrm>
            <a:off x="3960000" y="540000"/>
            <a:ext cx="5040000" cy="3888596"/>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sp>
        <p:nvSpPr>
          <p:cNvPr id="8" name="Elipsa 7"/>
          <p:cNvSpPr/>
          <p:nvPr/>
        </p:nvSpPr>
        <p:spPr>
          <a:xfrm>
            <a:off x="8046000" y="2430000"/>
            <a:ext cx="648072" cy="576064"/>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Přímá spojovací šipka 9"/>
          <p:cNvCxnSpPr/>
          <p:nvPr/>
        </p:nvCxnSpPr>
        <p:spPr>
          <a:xfrm flipV="1">
            <a:off x="6570000" y="2743200"/>
            <a:ext cx="1836000" cy="49034"/>
          </a:xfrm>
          <a:prstGeom prst="straightConnector1">
            <a:avLst/>
          </a:prstGeom>
          <a:ln w="25400">
            <a:solidFill>
              <a:srgbClr val="C00000">
                <a:alpha val="75000"/>
              </a:srgb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7380312" y="2535341"/>
            <a:ext cx="451012" cy="180425"/>
          </a:xfrm>
          <a:prstGeom prst="rect">
            <a:avLst/>
          </a:prstGeom>
          <a:solidFill>
            <a:srgbClr val="000000">
              <a:alpha val="60000"/>
            </a:srgbClr>
          </a:solidFill>
        </p:spPr>
        <p:txBody>
          <a:bodyPr wrap="none" lIns="36000" tIns="36000" rIns="36000" bIns="36000" rtlCol="0">
            <a:spAutoFit/>
          </a:bodyPr>
          <a:lstStyle/>
          <a:p>
            <a:r>
              <a:rPr lang="en-US" sz="700" b="1" dirty="0" smtClean="0">
                <a:latin typeface="Verdana" pitchFamily="34" charset="0"/>
              </a:rPr>
              <a:t>250 km</a:t>
            </a:r>
          </a:p>
        </p:txBody>
      </p:sp>
      <p:sp>
        <p:nvSpPr>
          <p:cNvPr id="19" name="TextovéPole 18"/>
          <p:cNvSpPr txBox="1"/>
          <p:nvPr/>
        </p:nvSpPr>
        <p:spPr>
          <a:xfrm>
            <a:off x="107504" y="2931790"/>
            <a:ext cx="3744416" cy="1523494"/>
          </a:xfrm>
          <a:prstGeom prst="rect">
            <a:avLst/>
          </a:prstGeom>
          <a:noFill/>
        </p:spPr>
        <p:txBody>
          <a:bodyPr wrap="square" rtlCol="0">
            <a:spAutoFit/>
          </a:bodyPr>
          <a:lstStyle/>
          <a:p>
            <a:pPr algn="just"/>
            <a:r>
              <a:rPr lang="en-US" sz="1050" dirty="0" smtClean="0">
                <a:solidFill>
                  <a:srgbClr val="FFFFCC"/>
                </a:solidFill>
                <a:latin typeface="Verdana" pitchFamily="34" charset="0"/>
              </a:rPr>
              <a:t>Pass 2  (orbit #18059), 06:53 UTC</a:t>
            </a:r>
          </a:p>
          <a:p>
            <a:pPr algn="just"/>
            <a:endParaRPr lang="en-US" sz="1050" dirty="0" smtClean="0">
              <a:solidFill>
                <a:srgbClr val="FFFFCC"/>
              </a:solidFill>
              <a:latin typeface="Verdana" pitchFamily="34" charset="0"/>
            </a:endParaRPr>
          </a:p>
          <a:p>
            <a:pPr algn="just"/>
            <a:r>
              <a:rPr lang="en-US" sz="900" dirty="0" smtClean="0">
                <a:solidFill>
                  <a:srgbClr val="FFFFCC"/>
                </a:solidFill>
                <a:latin typeface="Verdana" pitchFamily="34" charset="0"/>
              </a:rPr>
              <a:t>For this pass, the Calbuco volcano region was at the very edge of the image swath, therefore the parallax shift is substantial – for the center of the airglow waves about 250 km (in compliance with the calculated values). </a:t>
            </a:r>
          </a:p>
          <a:p>
            <a:pPr algn="just"/>
            <a:endParaRPr lang="en-US" sz="900" dirty="0" smtClean="0">
              <a:solidFill>
                <a:srgbClr val="FFFFCC"/>
              </a:solidFill>
              <a:latin typeface="Verdana" pitchFamily="34" charset="0"/>
            </a:endParaRPr>
          </a:p>
          <a:p>
            <a:pPr algn="just"/>
            <a:r>
              <a:rPr lang="en-US" sz="900" dirty="0" smtClean="0">
                <a:solidFill>
                  <a:srgbClr val="FFFFCC"/>
                </a:solidFill>
                <a:latin typeface="Verdana" pitchFamily="34" charset="0"/>
              </a:rPr>
              <a:t>Also, given the slant view from the west, the volcano itself can be seen in this pass – both in DNB (light emanated by the lava), and in IR bands (as a hot spot – not shown here).</a:t>
            </a:r>
          </a:p>
        </p:txBody>
      </p:sp>
      <p:sp>
        <p:nvSpPr>
          <p:cNvPr id="12" name="TextovéPole 11"/>
          <p:cNvSpPr txBox="1"/>
          <p:nvPr/>
        </p:nvSpPr>
        <p:spPr>
          <a:xfrm>
            <a:off x="5003069" y="4443958"/>
            <a:ext cx="3097323" cy="230832"/>
          </a:xfrm>
          <a:prstGeom prst="rect">
            <a:avLst/>
          </a:prstGeom>
          <a:noFill/>
        </p:spPr>
        <p:txBody>
          <a:bodyPr wrap="none" rtlCol="0">
            <a:spAutoFit/>
          </a:bodyPr>
          <a:lstStyle/>
          <a:p>
            <a:r>
              <a:rPr lang="en-US" sz="900" b="1" dirty="0" smtClean="0">
                <a:solidFill>
                  <a:srgbClr val="FF0000"/>
                </a:solidFill>
                <a:latin typeface="Verdana" pitchFamily="34" charset="0"/>
              </a:rPr>
              <a:t>+</a:t>
            </a:r>
            <a:r>
              <a:rPr lang="en-US" sz="900" dirty="0" smtClean="0">
                <a:latin typeface="Verdana" pitchFamily="34" charset="0"/>
              </a:rPr>
              <a:t>   </a:t>
            </a:r>
            <a:r>
              <a:rPr lang="en-US" sz="900" dirty="0" smtClean="0">
                <a:solidFill>
                  <a:srgbClr val="FFFFCC"/>
                </a:solidFill>
                <a:latin typeface="Verdana" pitchFamily="34" charset="0"/>
              </a:rPr>
              <a:t>–   </a:t>
            </a:r>
            <a:r>
              <a:rPr lang="en-US" sz="800" dirty="0" smtClean="0">
                <a:solidFill>
                  <a:srgbClr val="FFFFCC"/>
                </a:solidFill>
                <a:latin typeface="Verdana" pitchFamily="34" charset="0"/>
              </a:rPr>
              <a:t>position of the Calbuco Volcano (from IR bands)</a:t>
            </a:r>
          </a:p>
        </p:txBody>
      </p:sp>
      <p:sp>
        <p:nvSpPr>
          <p:cNvPr id="16"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dirty="0">
                <a:solidFill>
                  <a:srgbClr val="777777"/>
                </a:solidFill>
                <a:latin typeface="Verdana" pitchFamily="34" charset="0"/>
              </a:rPr>
              <a:t>Martin </a:t>
            </a:r>
            <a:r>
              <a:rPr lang="cs-CZ" sz="650" dirty="0" smtClean="0">
                <a:solidFill>
                  <a:srgbClr val="777777"/>
                </a:solidFill>
                <a:latin typeface="Verdana" pitchFamily="34" charset="0"/>
              </a:rPr>
              <a:t>Setvák</a:t>
            </a:r>
            <a:r>
              <a:rPr lang="en-US" sz="650" dirty="0" smtClean="0">
                <a:solidFill>
                  <a:srgbClr val="777777"/>
                </a:solidFill>
                <a:latin typeface="Verdana" pitchFamily="34" charset="0"/>
              </a:rPr>
              <a:t> (CHMI)</a:t>
            </a:r>
            <a:endParaRPr lang="cs-CZ" sz="650" dirty="0">
              <a:solidFill>
                <a:srgbClr val="777777"/>
              </a:solidFill>
              <a:latin typeface="Verdana" pitchFamily="34" charset="0"/>
            </a:endParaRPr>
          </a:p>
        </p:txBody>
      </p:sp>
      <p:sp>
        <p:nvSpPr>
          <p:cNvPr id="13" name="Text Box 5"/>
          <p:cNvSpPr txBox="1">
            <a:spLocks noChangeArrowheads="1"/>
          </p:cNvSpPr>
          <p:nvPr/>
        </p:nvSpPr>
        <p:spPr bwMode="auto">
          <a:xfrm>
            <a:off x="35496" y="123478"/>
            <a:ext cx="8856984" cy="276999"/>
          </a:xfrm>
          <a:prstGeom prst="rect">
            <a:avLst/>
          </a:prstGeom>
          <a:noFill/>
          <a:ln w="9525">
            <a:noFill/>
            <a:miter lim="800000"/>
            <a:headEnd/>
            <a:tailEnd/>
          </a:ln>
          <a:effectLst/>
        </p:spPr>
        <p:txBody>
          <a:bodyPr wrap="square">
            <a:spAutoFit/>
          </a:bodyPr>
          <a:lstStyle/>
          <a:p>
            <a:pPr>
              <a:defRPr/>
            </a:pPr>
            <a:r>
              <a:rPr lang="en-US" sz="1200" b="1" dirty="0" smtClean="0">
                <a:solidFill>
                  <a:srgbClr val="FF3300"/>
                </a:solidFill>
                <a:effectLst>
                  <a:outerShdw blurRad="38100" dist="38100" dir="2700000" algn="tl">
                    <a:srgbClr val="C0C0C0"/>
                  </a:outerShdw>
                </a:effectLst>
                <a:latin typeface="Verdana" pitchFamily="34" charset="0"/>
              </a:rPr>
              <a:t>Parallax shift of the airglow features in VIIRS DNB imagery – Calbuco Volcano, 23 April 2015</a:t>
            </a:r>
            <a:endParaRPr lang="cs-CZ" sz="1200" b="1" dirty="0">
              <a:solidFill>
                <a:srgbClr val="FF33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xmlns="" val="24927485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259632" y="1730301"/>
            <a:ext cx="6480720" cy="523220"/>
          </a:xfrm>
          <a:prstGeom prst="rect">
            <a:avLst/>
          </a:prstGeom>
          <a:noFill/>
          <a:ln w="9525">
            <a:noFill/>
            <a:miter lim="800000"/>
            <a:headEnd/>
            <a:tailEnd/>
          </a:ln>
          <a:effectLst/>
        </p:spPr>
        <p:txBody>
          <a:bodyPr wrap="square">
            <a:spAutoFit/>
          </a:bodyPr>
          <a:lstStyle/>
          <a:p>
            <a:pPr algn="ctr">
              <a:defRPr/>
            </a:pPr>
            <a:r>
              <a:rPr lang="en-US" sz="1400" b="1" smtClean="0">
                <a:solidFill>
                  <a:srgbClr val="FF3300"/>
                </a:solidFill>
                <a:effectLst>
                  <a:outerShdw blurRad="38100" dist="38100" dir="2700000" algn="tl">
                    <a:srgbClr val="C0C0C0"/>
                  </a:outerShdw>
                </a:effectLst>
                <a:latin typeface="Verdana" pitchFamily="34" charset="0"/>
              </a:rPr>
              <a:t>Examples of other , non-storm related (gravity) waves </a:t>
            </a:r>
            <a:br>
              <a:rPr lang="en-US" sz="1400" b="1" smtClean="0">
                <a:solidFill>
                  <a:srgbClr val="FF3300"/>
                </a:solidFill>
                <a:effectLst>
                  <a:outerShdw blurRad="38100" dist="38100" dir="2700000" algn="tl">
                    <a:srgbClr val="C0C0C0"/>
                  </a:outerShdw>
                </a:effectLst>
                <a:latin typeface="Verdana" pitchFamily="34" charset="0"/>
              </a:rPr>
            </a:br>
            <a:r>
              <a:rPr lang="en-US" sz="1400" b="1" smtClean="0">
                <a:solidFill>
                  <a:srgbClr val="FF3300"/>
                </a:solidFill>
                <a:effectLst>
                  <a:outerShdw blurRad="38100" dist="38100" dir="2700000" algn="tl">
                    <a:srgbClr val="C0C0C0"/>
                  </a:outerShdw>
                </a:effectLst>
                <a:latin typeface="Verdana" pitchFamily="34" charset="0"/>
              </a:rPr>
              <a:t>in nightglow and DNB observations:  </a:t>
            </a:r>
          </a:p>
        </p:txBody>
      </p:sp>
    </p:spTree>
    <p:extLst>
      <p:ext uri="{BB962C8B-B14F-4D97-AF65-F5344CB8AC3E}">
        <p14:creationId xmlns:p14="http://schemas.microsoft.com/office/powerpoint/2010/main" xmlns="" val="14085037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1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5" name="Text Box 5"/>
          <p:cNvSpPr txBox="1">
            <a:spLocks noChangeArrowheads="1"/>
          </p:cNvSpPr>
          <p:nvPr/>
        </p:nvSpPr>
        <p:spPr bwMode="auto">
          <a:xfrm>
            <a:off x="323528" y="149900"/>
            <a:ext cx="8568952" cy="261610"/>
          </a:xfrm>
          <a:prstGeom prst="rect">
            <a:avLst/>
          </a:prstGeom>
          <a:noFill/>
          <a:ln w="9525">
            <a:noFill/>
            <a:miter lim="800000"/>
            <a:headEnd/>
            <a:tailEnd/>
          </a:ln>
          <a:effectLst/>
        </p:spPr>
        <p:txBody>
          <a:bodyPr wrap="square">
            <a:spAutoFit/>
          </a:bodyPr>
          <a:lstStyle/>
          <a:p>
            <a:pPr>
              <a:defRPr/>
            </a:pPr>
            <a:r>
              <a:rPr lang="en-US" sz="1100" b="1" dirty="0">
                <a:solidFill>
                  <a:srgbClr val="FF3300"/>
                </a:solidFill>
                <a:effectLst>
                  <a:outerShdw blurRad="38100" dist="38100" dir="2700000" algn="tl">
                    <a:srgbClr val="C0C0C0"/>
                  </a:outerShdw>
                </a:effectLst>
                <a:latin typeface="Verdana" pitchFamily="34" charset="0"/>
              </a:rPr>
              <a:t>N</a:t>
            </a:r>
            <a:r>
              <a:rPr lang="en-US" sz="1100" b="1" dirty="0" smtClean="0">
                <a:solidFill>
                  <a:srgbClr val="FF3300"/>
                </a:solidFill>
                <a:effectLst>
                  <a:outerShdw blurRad="38100" dist="38100" dir="2700000" algn="tl">
                    <a:srgbClr val="C0C0C0"/>
                  </a:outerShdw>
                </a:effectLst>
                <a:latin typeface="Verdana" pitchFamily="34" charset="0"/>
              </a:rPr>
              <a:t>ightglow in DNB imagery  …  waves generated by a jet stream, SW Atlantic Ocean, Argentina</a:t>
            </a:r>
            <a:endParaRPr lang="cs-CZ" sz="1100" b="1" dirty="0">
              <a:solidFill>
                <a:srgbClr val="FF3300"/>
              </a:solidFill>
              <a:effectLst>
                <a:outerShdw blurRad="38100" dist="38100" dir="2700000" algn="tl">
                  <a:srgbClr val="C0C0C0"/>
                </a:outerShdw>
              </a:effectLst>
              <a:latin typeface="Verdana" pitchFamily="34" charset="0"/>
            </a:endParaRPr>
          </a:p>
        </p:txBody>
      </p:sp>
      <p:pic>
        <p:nvPicPr>
          <p:cNvPr id="1026" name="Picture 2" descr="F:\VIIRS-DNB airglow (posledni upravy 15.4.2018)\jet-stream gen. GW\20170916  GW v airglow nad jetem, JZ Atlantik !!\Gnomonic_40S-30W_all-layers_ver-20171006_CROP_resized_1280x820.png"/>
          <p:cNvPicPr>
            <a:picLocks noChangeAspect="1" noChangeArrowheads="1"/>
          </p:cNvPicPr>
          <p:nvPr/>
        </p:nvPicPr>
        <p:blipFill>
          <a:blip r:embed="rId4" cstate="print">
            <a:lum contrast="12000"/>
          </a:blip>
          <a:srcRect/>
          <a:stretch>
            <a:fillRect/>
          </a:stretch>
        </p:blipFill>
        <p:spPr bwMode="auto">
          <a:xfrm>
            <a:off x="432000" y="504000"/>
            <a:ext cx="6743423" cy="4320000"/>
          </a:xfrm>
          <a:prstGeom prst="rect">
            <a:avLst/>
          </a:prstGeom>
          <a:noFill/>
        </p:spPr>
      </p:pic>
      <p:sp>
        <p:nvSpPr>
          <p:cNvPr id="7" name="TextovéPole 6"/>
          <p:cNvSpPr txBox="1"/>
          <p:nvPr/>
        </p:nvSpPr>
        <p:spPr>
          <a:xfrm>
            <a:off x="7380312" y="845880"/>
            <a:ext cx="1354858" cy="707886"/>
          </a:xfrm>
          <a:prstGeom prst="rect">
            <a:avLst/>
          </a:prstGeom>
          <a:noFill/>
        </p:spPr>
        <p:txBody>
          <a:bodyPr wrap="none" rtlCol="0">
            <a:spAutoFit/>
          </a:bodyPr>
          <a:lstStyle/>
          <a:p>
            <a:r>
              <a:rPr lang="en-US" sz="800" b="1" dirty="0" smtClean="0">
                <a:solidFill>
                  <a:srgbClr val="FFFFCC"/>
                </a:solidFill>
                <a:latin typeface="Verdana" pitchFamily="34" charset="0"/>
              </a:rPr>
              <a:t>2017-09-16  </a:t>
            </a:r>
          </a:p>
          <a:p>
            <a:endParaRPr lang="en-US" sz="800" b="1" dirty="0" smtClean="0">
              <a:solidFill>
                <a:srgbClr val="FFFFCC"/>
              </a:solidFill>
              <a:latin typeface="Verdana" pitchFamily="34" charset="0"/>
            </a:endParaRPr>
          </a:p>
          <a:p>
            <a:r>
              <a:rPr lang="en-US" sz="800" dirty="0" smtClean="0">
                <a:solidFill>
                  <a:srgbClr val="FFFFCC"/>
                </a:solidFill>
                <a:latin typeface="Verdana" pitchFamily="34" charset="0"/>
              </a:rPr>
              <a:t>SNPP, ~ 01 - 04 UTC, </a:t>
            </a:r>
            <a:br>
              <a:rPr lang="en-US" sz="800" dirty="0" smtClean="0">
                <a:solidFill>
                  <a:srgbClr val="FFFFCC"/>
                </a:solidFill>
                <a:latin typeface="Verdana" pitchFamily="34" charset="0"/>
              </a:rPr>
            </a:br>
            <a:r>
              <a:rPr lang="en-US" sz="800" dirty="0" smtClean="0">
                <a:solidFill>
                  <a:srgbClr val="FFFFCC"/>
                </a:solidFill>
                <a:latin typeface="Verdana" pitchFamily="34" charset="0"/>
              </a:rPr>
              <a:t>SW Atlantic</a:t>
            </a:r>
            <a:br>
              <a:rPr lang="en-US" sz="800" dirty="0" smtClean="0">
                <a:solidFill>
                  <a:srgbClr val="FFFFCC"/>
                </a:solidFill>
                <a:latin typeface="Verdana" pitchFamily="34" charset="0"/>
              </a:rPr>
            </a:br>
            <a:endParaRPr lang="cs-CZ" sz="800" dirty="0" smtClean="0">
              <a:solidFill>
                <a:srgbClr val="FFFFCC"/>
              </a:solidFill>
              <a:latin typeface="Verdana" pitchFamily="34" charset="0"/>
            </a:endParaRPr>
          </a:p>
        </p:txBody>
      </p:sp>
    </p:spTree>
    <p:extLst>
      <p:ext uri="{BB962C8B-B14F-4D97-AF65-F5344CB8AC3E}">
        <p14:creationId xmlns:p14="http://schemas.microsoft.com/office/powerpoint/2010/main" xmlns="" val="23142225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7" name="Text Box 12"/>
          <p:cNvSpPr txBox="1">
            <a:spLocks noChangeArrowheads="1"/>
          </p:cNvSpPr>
          <p:nvPr/>
        </p:nvSpPr>
        <p:spPr bwMode="auto">
          <a:xfrm>
            <a:off x="6732240" y="252686"/>
            <a:ext cx="2376264" cy="230832"/>
          </a:xfrm>
          <a:prstGeom prst="rect">
            <a:avLst/>
          </a:prstGeom>
          <a:noFill/>
          <a:ln w="9525">
            <a:noFill/>
            <a:miter lim="800000"/>
            <a:headEnd/>
            <a:tailEnd/>
          </a:ln>
        </p:spPr>
        <p:txBody>
          <a:bodyPr wrap="square">
            <a:spAutoFit/>
          </a:bodyPr>
          <a:lstStyle/>
          <a:p>
            <a:r>
              <a:rPr lang="cs-CZ" sz="900" err="1" smtClean="0">
                <a:solidFill>
                  <a:srgbClr val="FFFFCC"/>
                </a:solidFill>
              </a:rPr>
              <a:t>Suomi</a:t>
            </a:r>
            <a:r>
              <a:rPr lang="cs-CZ" sz="900" smtClean="0">
                <a:solidFill>
                  <a:srgbClr val="FFFFCC"/>
                </a:solidFill>
              </a:rPr>
              <a:t>-NPP</a:t>
            </a:r>
            <a:r>
              <a:rPr lang="en-US" sz="900" smtClean="0">
                <a:solidFill>
                  <a:srgbClr val="FFFFCC"/>
                </a:solidFill>
              </a:rPr>
              <a:t>,</a:t>
            </a:r>
            <a:r>
              <a:rPr lang="cs-CZ" sz="900" smtClean="0">
                <a:solidFill>
                  <a:srgbClr val="FFFFCC"/>
                </a:solidFill>
              </a:rPr>
              <a:t>  </a:t>
            </a:r>
            <a:r>
              <a:rPr lang="en-US" sz="900" smtClean="0">
                <a:solidFill>
                  <a:srgbClr val="FFFFCC"/>
                </a:solidFill>
              </a:rPr>
              <a:t>20</a:t>
            </a:r>
            <a:r>
              <a:rPr lang="cs-CZ" sz="900" smtClean="0">
                <a:solidFill>
                  <a:srgbClr val="FFFFCC"/>
                </a:solidFill>
              </a:rPr>
              <a:t>17-10</a:t>
            </a:r>
            <a:r>
              <a:rPr lang="en-US" sz="900" smtClean="0">
                <a:solidFill>
                  <a:srgbClr val="FFFFCC"/>
                </a:solidFill>
              </a:rPr>
              <a:t>-</a:t>
            </a:r>
            <a:r>
              <a:rPr lang="cs-CZ" sz="900" smtClean="0">
                <a:solidFill>
                  <a:srgbClr val="FFFFCC"/>
                </a:solidFill>
              </a:rPr>
              <a:t>19</a:t>
            </a:r>
            <a:r>
              <a:rPr lang="en-US" sz="900" smtClean="0">
                <a:solidFill>
                  <a:srgbClr val="FFFFCC"/>
                </a:solidFill>
              </a:rPr>
              <a:t> </a:t>
            </a:r>
            <a:r>
              <a:rPr lang="cs-CZ" sz="900" smtClean="0">
                <a:solidFill>
                  <a:srgbClr val="FFFFCC"/>
                </a:solidFill>
              </a:rPr>
              <a:t> </a:t>
            </a:r>
            <a:r>
              <a:rPr lang="en-US" sz="900" smtClean="0">
                <a:solidFill>
                  <a:srgbClr val="FFFFCC"/>
                </a:solidFill>
              </a:rPr>
              <a:t>0</a:t>
            </a:r>
            <a:r>
              <a:rPr lang="cs-CZ" sz="900" smtClean="0">
                <a:solidFill>
                  <a:srgbClr val="FFFFCC"/>
                </a:solidFill>
              </a:rPr>
              <a:t>2</a:t>
            </a:r>
            <a:r>
              <a:rPr lang="en-US" sz="900" smtClean="0">
                <a:solidFill>
                  <a:srgbClr val="FFFFCC"/>
                </a:solidFill>
              </a:rPr>
              <a:t>:</a:t>
            </a:r>
            <a:r>
              <a:rPr lang="cs-CZ" sz="900" smtClean="0">
                <a:solidFill>
                  <a:srgbClr val="FFFFCC"/>
                </a:solidFill>
              </a:rPr>
              <a:t>15</a:t>
            </a:r>
            <a:r>
              <a:rPr lang="en-US" sz="900" smtClean="0">
                <a:solidFill>
                  <a:srgbClr val="FFFFCC"/>
                </a:solidFill>
              </a:rPr>
              <a:t> UTC</a:t>
            </a:r>
            <a:endParaRPr lang="cs-CZ" sz="900">
              <a:solidFill>
                <a:srgbClr val="FFFFCC"/>
              </a:solidFill>
            </a:endParaRPr>
          </a:p>
        </p:txBody>
      </p:sp>
      <p:pic>
        <p:nvPicPr>
          <p:cNvPr id="3074" name="Picture 2" descr="O:\VIIRS-DNB airglow\20171019 airglow bore central-Atlantik  $$$\UTM_DNB_crop-and-resiz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8000" y="540000"/>
            <a:ext cx="2933334" cy="3960000"/>
          </a:xfrm>
          <a:prstGeom prst="rect">
            <a:avLst/>
          </a:prstGeom>
          <a:noFill/>
          <a:ln w="0">
            <a:solidFill>
              <a:schemeClr val="bg1">
                <a:lumMod val="50000"/>
              </a:schemeClr>
            </a:solidFill>
          </a:ln>
          <a:extLst>
            <a:ext uri="{909E8E84-426E-40DD-AFC4-6F175D3DCCD1}">
              <a14:hiddenFill xmlns:a14="http://schemas.microsoft.com/office/drawing/2010/main" xmlns="">
                <a:solidFill>
                  <a:srgbClr val="FFFFFF"/>
                </a:solidFill>
              </a14:hiddenFill>
            </a:ext>
          </a:extLst>
        </p:spPr>
      </p:pic>
      <p:pic>
        <p:nvPicPr>
          <p:cNvPr id="3075" name="Picture 3" descr="O:\VIIRS-DNB airglow\20171019 airglow bore central-Atlantik  $$$\UTM_M15_crop-and-resize.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96000" y="540000"/>
            <a:ext cx="2933334" cy="3960000"/>
          </a:xfrm>
          <a:prstGeom prst="rect">
            <a:avLst/>
          </a:prstGeom>
          <a:noFill/>
          <a:ln w="0">
            <a:solidFill>
              <a:schemeClr val="bg1">
                <a:lumMod val="50000"/>
              </a:schemeClr>
            </a:solidFill>
          </a:ln>
          <a:extLst>
            <a:ext uri="{909E8E84-426E-40DD-AFC4-6F175D3DCCD1}">
              <a14:hiddenFill xmlns:a14="http://schemas.microsoft.com/office/drawing/2010/main" xmlns="">
                <a:solidFill>
                  <a:srgbClr val="FFFFFF"/>
                </a:solidFill>
              </a14:hiddenFill>
            </a:ext>
          </a:extLst>
        </p:spPr>
      </p:pic>
      <p:pic>
        <p:nvPicPr>
          <p:cNvPr id="3076" name="Picture 4" descr="O:\VIIRS-DNB airglow\20171019 airglow bore central-Atlantik  $$$\UTM_RGB-Night-M_crop-and-resiz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84168" y="540000"/>
            <a:ext cx="2933333" cy="3960000"/>
          </a:xfrm>
          <a:prstGeom prst="rect">
            <a:avLst/>
          </a:prstGeom>
          <a:noFill/>
          <a:ln w="0">
            <a:solidFill>
              <a:schemeClr val="bg1">
                <a:lumMod val="50000"/>
              </a:schemeClr>
            </a:solidFill>
          </a:ln>
          <a:extLst>
            <a:ext uri="{909E8E84-426E-40DD-AFC4-6F175D3DCCD1}">
              <a14:hiddenFill xmlns:a14="http://schemas.microsoft.com/office/drawing/2010/main" xmlns="">
                <a:solidFill>
                  <a:srgbClr val="FFFFFF"/>
                </a:solidFill>
              </a14:hiddenFill>
            </a:ext>
          </a:extLst>
        </p:spPr>
      </p:pic>
      <p:sp>
        <p:nvSpPr>
          <p:cNvPr id="9" name="TextovéPole 8"/>
          <p:cNvSpPr txBox="1"/>
          <p:nvPr/>
        </p:nvSpPr>
        <p:spPr>
          <a:xfrm>
            <a:off x="1237836" y="4515966"/>
            <a:ext cx="381836" cy="200055"/>
          </a:xfrm>
          <a:prstGeom prst="rect">
            <a:avLst/>
          </a:prstGeom>
          <a:noFill/>
        </p:spPr>
        <p:txBody>
          <a:bodyPr wrap="none" rtlCol="0">
            <a:spAutoFit/>
          </a:bodyPr>
          <a:lstStyle/>
          <a:p>
            <a:r>
              <a:rPr lang="cs-CZ" sz="700" smtClean="0">
                <a:solidFill>
                  <a:schemeClr val="bg1">
                    <a:lumMod val="50000"/>
                  </a:schemeClr>
                </a:solidFill>
                <a:latin typeface="Verdana" pitchFamily="34" charset="0"/>
              </a:rPr>
              <a:t>DNB</a:t>
            </a:r>
          </a:p>
        </p:txBody>
      </p:sp>
      <p:sp>
        <p:nvSpPr>
          <p:cNvPr id="10" name="TextovéPole 9"/>
          <p:cNvSpPr txBox="1"/>
          <p:nvPr/>
        </p:nvSpPr>
        <p:spPr>
          <a:xfrm>
            <a:off x="4283968" y="4515966"/>
            <a:ext cx="508473" cy="200055"/>
          </a:xfrm>
          <a:prstGeom prst="rect">
            <a:avLst/>
          </a:prstGeom>
          <a:noFill/>
        </p:spPr>
        <p:txBody>
          <a:bodyPr wrap="none" rtlCol="0">
            <a:spAutoFit/>
          </a:bodyPr>
          <a:lstStyle/>
          <a:p>
            <a:r>
              <a:rPr lang="cs-CZ" sz="700" smtClean="0">
                <a:solidFill>
                  <a:schemeClr val="bg1">
                    <a:lumMod val="50000"/>
                  </a:schemeClr>
                </a:solidFill>
                <a:latin typeface="Verdana" pitchFamily="34" charset="0"/>
              </a:rPr>
              <a:t>IR M15</a:t>
            </a:r>
          </a:p>
        </p:txBody>
      </p:sp>
      <p:sp>
        <p:nvSpPr>
          <p:cNvPr id="11" name="TextovéPole 10"/>
          <p:cNvSpPr txBox="1"/>
          <p:nvPr/>
        </p:nvSpPr>
        <p:spPr>
          <a:xfrm>
            <a:off x="7337041" y="4515966"/>
            <a:ext cx="763351" cy="200055"/>
          </a:xfrm>
          <a:prstGeom prst="rect">
            <a:avLst/>
          </a:prstGeom>
          <a:noFill/>
        </p:spPr>
        <p:txBody>
          <a:bodyPr wrap="none" rtlCol="0">
            <a:spAutoFit/>
          </a:bodyPr>
          <a:lstStyle/>
          <a:p>
            <a:r>
              <a:rPr lang="en-US" sz="700" smtClean="0">
                <a:solidFill>
                  <a:schemeClr val="bg1">
                    <a:lumMod val="50000"/>
                  </a:schemeClr>
                </a:solidFill>
                <a:latin typeface="Verdana" pitchFamily="34" charset="0"/>
              </a:rPr>
              <a:t>RGB Night-M</a:t>
            </a:r>
            <a:endParaRPr lang="cs-CZ" sz="700" smtClean="0">
              <a:solidFill>
                <a:schemeClr val="bg1">
                  <a:lumMod val="50000"/>
                </a:schemeClr>
              </a:solidFill>
              <a:latin typeface="Verdana" pitchFamily="34" charset="0"/>
            </a:endParaRPr>
          </a:p>
        </p:txBody>
      </p:sp>
      <p:sp>
        <p:nvSpPr>
          <p:cNvPr id="13" name="Text Box 5"/>
          <p:cNvSpPr txBox="1">
            <a:spLocks noChangeArrowheads="1"/>
          </p:cNvSpPr>
          <p:nvPr/>
        </p:nvSpPr>
        <p:spPr bwMode="auto">
          <a:xfrm>
            <a:off x="35496" y="123478"/>
            <a:ext cx="5797847" cy="261610"/>
          </a:xfrm>
          <a:prstGeom prst="rect">
            <a:avLst/>
          </a:prstGeom>
          <a:noFill/>
          <a:ln w="9525">
            <a:noFill/>
            <a:miter lim="800000"/>
            <a:headEnd/>
            <a:tailEnd/>
          </a:ln>
          <a:effectLst/>
        </p:spPr>
        <p:txBody>
          <a:bodyPr wrap="square">
            <a:spAutoFit/>
          </a:bodyPr>
          <a:lstStyle/>
          <a:p>
            <a:pPr>
              <a:defRPr/>
            </a:pPr>
            <a:r>
              <a:rPr lang="en-US" sz="1100" b="1" smtClean="0">
                <a:solidFill>
                  <a:srgbClr val="FF3300"/>
                </a:solidFill>
                <a:effectLst>
                  <a:outerShdw blurRad="38100" dist="38100" dir="2700000" algn="tl">
                    <a:srgbClr val="C0C0C0"/>
                  </a:outerShdw>
                </a:effectLst>
              </a:rPr>
              <a:t>Bore waves in nightglow, central Atlantic Ocean </a:t>
            </a:r>
            <a:endParaRPr lang="cs-CZ" sz="1100" b="1">
              <a:solidFill>
                <a:srgbClr val="FF3300"/>
              </a:solidFill>
              <a:effectLst>
                <a:outerShdw blurRad="38100" dist="38100" dir="2700000" algn="tl">
                  <a:srgbClr val="C0C0C0"/>
                </a:outerShdw>
              </a:effectLst>
            </a:endParaRPr>
          </a:p>
        </p:txBody>
      </p:sp>
    </p:spTree>
    <p:extLst>
      <p:ext uri="{BB962C8B-B14F-4D97-AF65-F5344CB8AC3E}">
        <p14:creationId xmlns:p14="http://schemas.microsoft.com/office/powerpoint/2010/main" xmlns="" val="24017268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259632" y="1730301"/>
            <a:ext cx="6480720" cy="769441"/>
          </a:xfrm>
          <a:prstGeom prst="rect">
            <a:avLst/>
          </a:prstGeom>
          <a:noFill/>
          <a:ln w="9525">
            <a:noFill/>
            <a:miter lim="800000"/>
            <a:headEnd/>
            <a:tailEnd/>
          </a:ln>
          <a:effectLst/>
        </p:spPr>
        <p:txBody>
          <a:bodyPr wrap="square">
            <a:spAutoFit/>
          </a:bodyPr>
          <a:lstStyle/>
          <a:p>
            <a:pPr algn="ctr">
              <a:defRPr/>
            </a:pPr>
            <a:r>
              <a:rPr lang="en-US" sz="1400" b="1" smtClean="0">
                <a:solidFill>
                  <a:srgbClr val="FF3300"/>
                </a:solidFill>
                <a:effectLst>
                  <a:outerShdw blurRad="38100" dist="38100" dir="2700000" algn="tl">
                    <a:srgbClr val="C0C0C0"/>
                  </a:outerShdw>
                </a:effectLst>
                <a:latin typeface="Verdana" pitchFamily="34" charset="0"/>
              </a:rPr>
              <a:t>Concentric gravity waves in nightglow and DNB observations:  </a:t>
            </a:r>
          </a:p>
          <a:p>
            <a:pPr algn="ctr">
              <a:defRPr/>
            </a:pPr>
            <a:endParaRPr lang="en-US" sz="1400" b="1">
              <a:solidFill>
                <a:srgbClr val="FF3300"/>
              </a:solidFill>
              <a:effectLst>
                <a:outerShdw blurRad="38100" dist="38100" dir="2700000" algn="tl">
                  <a:srgbClr val="C0C0C0"/>
                </a:outerShdw>
              </a:effectLst>
              <a:latin typeface="Verdana" pitchFamily="34" charset="0"/>
            </a:endParaRPr>
          </a:p>
          <a:p>
            <a:pPr algn="ctr">
              <a:defRPr/>
            </a:pPr>
            <a:r>
              <a:rPr lang="en-US" sz="1600" b="1" smtClean="0">
                <a:solidFill>
                  <a:srgbClr val="FF3300"/>
                </a:solidFill>
                <a:effectLst>
                  <a:outerShdw blurRad="38100" dist="38100" dir="2700000" algn="tl">
                    <a:srgbClr val="C0C0C0"/>
                  </a:outerShdw>
                </a:effectLst>
                <a:latin typeface="Verdana" pitchFamily="34" charset="0"/>
              </a:rPr>
              <a:t>north-central and </a:t>
            </a:r>
            <a:r>
              <a:rPr lang="en-US" sz="1600" b="1">
                <a:solidFill>
                  <a:srgbClr val="FF3300"/>
                </a:solidFill>
                <a:effectLst>
                  <a:outerShdw blurRad="38100" dist="38100" dir="2700000" algn="tl">
                    <a:srgbClr val="C0C0C0"/>
                  </a:outerShdw>
                </a:effectLst>
                <a:latin typeface="Verdana" pitchFamily="34" charset="0"/>
              </a:rPr>
              <a:t>w</a:t>
            </a:r>
            <a:r>
              <a:rPr lang="en-US" sz="1600" b="1" smtClean="0">
                <a:solidFill>
                  <a:srgbClr val="FF3300"/>
                </a:solidFill>
                <a:effectLst>
                  <a:outerShdw blurRad="38100" dist="38100" dir="2700000" algn="tl">
                    <a:srgbClr val="C0C0C0"/>
                  </a:outerShdw>
                </a:effectLst>
                <a:latin typeface="Verdana" pitchFamily="34" charset="0"/>
              </a:rPr>
              <a:t>est Africa</a:t>
            </a:r>
            <a:endParaRPr lang="cs-CZ" sz="1600" b="1">
              <a:solidFill>
                <a:srgbClr val="FF33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xmlns="" val="14085037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O:\VIIRS-DNB airglow\20150611 0115utc  zap.Afrika  Cb komplexni struktura vln v airglow !!!\20150611_0110-0116-utc_UTM-merged_ver-20150621e_resize-and-crop_DNB.png"/>
          <p:cNvPicPr>
            <a:picLocks noChangeAspect="1" noChangeArrowheads="1"/>
          </p:cNvPicPr>
          <p:nvPr/>
        </p:nvPicPr>
        <p:blipFill>
          <a:blip r:embed="rId4" cstate="print">
            <a:lum bright="5000" contrast="10000"/>
          </a:blip>
          <a:srcRect/>
          <a:stretch>
            <a:fillRect/>
          </a:stretch>
        </p:blipFill>
        <p:spPr bwMode="auto">
          <a:xfrm>
            <a:off x="144000" y="360000"/>
            <a:ext cx="4392000" cy="4392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1027" name="Picture 3" descr="O:\VIIRS-DNB airglow\20150611 0115utc  zap.Afrika  Cb komplexni struktura vln v airglow !!!\20150611_0110-0116-utc_UTM-merged_ver-20150621e_resize-and-crop_M15-BT_180-230K.png"/>
          <p:cNvPicPr>
            <a:picLocks noChangeAspect="1" noChangeArrowheads="1"/>
          </p:cNvPicPr>
          <p:nvPr/>
        </p:nvPicPr>
        <p:blipFill>
          <a:blip r:embed="rId5" cstate="print"/>
          <a:srcRect/>
          <a:stretch>
            <a:fillRect/>
          </a:stretch>
        </p:blipFill>
        <p:spPr bwMode="auto">
          <a:xfrm>
            <a:off x="4572000" y="360000"/>
            <a:ext cx="4392000" cy="4392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6" name="Text Box 12"/>
          <p:cNvSpPr txBox="1">
            <a:spLocks noChangeArrowheads="1"/>
          </p:cNvSpPr>
          <p:nvPr/>
        </p:nvSpPr>
        <p:spPr bwMode="auto">
          <a:xfrm>
            <a:off x="7524328" y="124058"/>
            <a:ext cx="1512168" cy="215444"/>
          </a:xfrm>
          <a:prstGeom prst="rect">
            <a:avLst/>
          </a:prstGeom>
          <a:noFill/>
          <a:ln w="9525">
            <a:noFill/>
            <a:miter lim="800000"/>
            <a:headEnd/>
            <a:tailEnd/>
          </a:ln>
        </p:spPr>
        <p:txBody>
          <a:bodyPr wrap="square">
            <a:spAutoFit/>
          </a:bodyPr>
          <a:lstStyle/>
          <a:p>
            <a:pPr algn="r"/>
            <a:r>
              <a:rPr lang="en-US" sz="800" b="1" smtClean="0">
                <a:solidFill>
                  <a:srgbClr val="FFFFCC"/>
                </a:solidFill>
              </a:rPr>
              <a:t>20</a:t>
            </a:r>
            <a:r>
              <a:rPr lang="cs-CZ" sz="800" b="1" smtClean="0">
                <a:solidFill>
                  <a:srgbClr val="FFFFCC"/>
                </a:solidFill>
              </a:rPr>
              <a:t>1</a:t>
            </a:r>
            <a:r>
              <a:rPr lang="en-US" sz="800" b="1" smtClean="0">
                <a:solidFill>
                  <a:srgbClr val="FFFFCC"/>
                </a:solidFill>
              </a:rPr>
              <a:t>5</a:t>
            </a:r>
            <a:r>
              <a:rPr lang="cs-CZ" sz="800" b="1" smtClean="0">
                <a:solidFill>
                  <a:srgbClr val="FFFFCC"/>
                </a:solidFill>
              </a:rPr>
              <a:t>-</a:t>
            </a:r>
            <a:r>
              <a:rPr lang="en-US" sz="800" b="1" smtClean="0">
                <a:solidFill>
                  <a:srgbClr val="FFFFCC"/>
                </a:solidFill>
              </a:rPr>
              <a:t>06-</a:t>
            </a:r>
            <a:r>
              <a:rPr lang="cs-CZ" sz="800" b="1" smtClean="0">
                <a:solidFill>
                  <a:srgbClr val="FFFFCC"/>
                </a:solidFill>
              </a:rPr>
              <a:t>1</a:t>
            </a:r>
            <a:r>
              <a:rPr lang="en-US" sz="800" b="1" smtClean="0">
                <a:solidFill>
                  <a:srgbClr val="FFFFCC"/>
                </a:solidFill>
              </a:rPr>
              <a:t>1</a:t>
            </a:r>
            <a:r>
              <a:rPr lang="cs-CZ" sz="800" b="1" smtClean="0">
                <a:solidFill>
                  <a:srgbClr val="FFFFCC"/>
                </a:solidFill>
              </a:rPr>
              <a:t> </a:t>
            </a:r>
            <a:r>
              <a:rPr lang="en-US" sz="800" b="1" smtClean="0">
                <a:solidFill>
                  <a:srgbClr val="FFFFCC"/>
                </a:solidFill>
              </a:rPr>
              <a:t>01:15 UTC</a:t>
            </a:r>
            <a:endParaRPr lang="cs-CZ" sz="800" b="1">
              <a:solidFill>
                <a:srgbClr val="FFFFCC"/>
              </a:solidFill>
            </a:endParaRPr>
          </a:p>
        </p:txBody>
      </p:sp>
      <p:sp>
        <p:nvSpPr>
          <p:cNvPr id="8" name="TextovéPole 7"/>
          <p:cNvSpPr txBox="1"/>
          <p:nvPr/>
        </p:nvSpPr>
        <p:spPr>
          <a:xfrm>
            <a:off x="107504" y="4752000"/>
            <a:ext cx="8856984" cy="215444"/>
          </a:xfrm>
          <a:prstGeom prst="rect">
            <a:avLst/>
          </a:prstGeom>
          <a:noFill/>
        </p:spPr>
        <p:txBody>
          <a:bodyPr wrap="square" rtlCol="0">
            <a:spAutoFit/>
          </a:bodyPr>
          <a:lstStyle/>
          <a:p>
            <a:r>
              <a:rPr lang="en-US" sz="800" smtClean="0">
                <a:solidFill>
                  <a:srgbClr val="FFFFCC"/>
                </a:solidFill>
                <a:latin typeface="Verdana" pitchFamily="34" charset="0"/>
              </a:rPr>
              <a:t>A complex of concentric gravity waves, generated by several storms in the area (several sources of the gravity waves), overlapping each other, spreading mainly north. </a:t>
            </a:r>
          </a:p>
        </p:txBody>
      </p:sp>
      <p:sp>
        <p:nvSpPr>
          <p:cNvPr id="9" name="TextovéPole 8"/>
          <p:cNvSpPr txBox="1"/>
          <p:nvPr/>
        </p:nvSpPr>
        <p:spPr>
          <a:xfrm>
            <a:off x="179512" y="412090"/>
            <a:ext cx="410690" cy="215444"/>
          </a:xfrm>
          <a:prstGeom prst="rect">
            <a:avLst/>
          </a:prstGeom>
          <a:noFill/>
        </p:spPr>
        <p:txBody>
          <a:bodyPr wrap="none" rtlCol="0">
            <a:spAutoFit/>
          </a:bodyPr>
          <a:lstStyle/>
          <a:p>
            <a:r>
              <a:rPr lang="en-US" sz="800" smtClean="0">
                <a:latin typeface="Verdana" pitchFamily="34" charset="0"/>
              </a:rPr>
              <a:t>DNB</a:t>
            </a:r>
          </a:p>
        </p:txBody>
      </p:sp>
      <p:sp>
        <p:nvSpPr>
          <p:cNvPr id="10" name="TextovéPole 9"/>
          <p:cNvSpPr txBox="1"/>
          <p:nvPr/>
        </p:nvSpPr>
        <p:spPr>
          <a:xfrm>
            <a:off x="4596056" y="411510"/>
            <a:ext cx="1213794" cy="215444"/>
          </a:xfrm>
          <a:prstGeom prst="rect">
            <a:avLst/>
          </a:prstGeom>
          <a:solidFill>
            <a:srgbClr val="000000"/>
          </a:solidFill>
        </p:spPr>
        <p:txBody>
          <a:bodyPr wrap="none" rtlCol="0">
            <a:spAutoFit/>
          </a:bodyPr>
          <a:lstStyle/>
          <a:p>
            <a:r>
              <a:rPr lang="en-US" sz="800" smtClean="0">
                <a:latin typeface="Verdana" pitchFamily="34" charset="0"/>
              </a:rPr>
              <a:t>M15 BT (180-230K)</a:t>
            </a:r>
          </a:p>
        </p:txBody>
      </p:sp>
      <p:sp>
        <p:nvSpPr>
          <p:cNvPr id="11" name="Text Box 5"/>
          <p:cNvSpPr txBox="1">
            <a:spLocks noChangeArrowheads="1"/>
          </p:cNvSpPr>
          <p:nvPr/>
        </p:nvSpPr>
        <p:spPr bwMode="auto">
          <a:xfrm>
            <a:off x="35496" y="31725"/>
            <a:ext cx="6984776"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latin typeface="Verdana" pitchFamily="34" charset="0"/>
              </a:rPr>
              <a:t>Multiple concentric waves in nightglow above western Africa – 11 June 2015</a:t>
            </a:r>
            <a:endParaRPr lang="cs-CZ" sz="1200" b="1">
              <a:solidFill>
                <a:srgbClr val="FF3300"/>
              </a:solidFill>
              <a:effectLst>
                <a:outerShdw blurRad="38100" dist="38100" dir="2700000" algn="tl">
                  <a:srgbClr val="C0C0C0"/>
                </a:outerShdw>
              </a:effectLst>
              <a:latin typeface="Verdana" pitchFamily="34" charset="0"/>
            </a:endParaRPr>
          </a:p>
        </p:txBody>
      </p:sp>
      <p:sp>
        <p:nvSpPr>
          <p:cNvPr id="12"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O:\VIIRS-DNB airglow\20150611 0115utc  zap.Afrika  Cb komplexni struktura vln v airglow !!!\20150611_0110-0116-utc_UTM-merged_ver-20150621e_resize-and-crop_DNB.png"/>
          <p:cNvPicPr>
            <a:picLocks noChangeAspect="1" noChangeArrowheads="1"/>
          </p:cNvPicPr>
          <p:nvPr/>
        </p:nvPicPr>
        <p:blipFill>
          <a:blip r:embed="rId4" cstate="print">
            <a:lum bright="5000" contrast="10000"/>
          </a:blip>
          <a:srcRect/>
          <a:stretch>
            <a:fillRect/>
          </a:stretch>
        </p:blipFill>
        <p:spPr bwMode="auto">
          <a:xfrm>
            <a:off x="144000" y="360000"/>
            <a:ext cx="4392000" cy="4392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2050" name="Picture 2" descr="O:\VIIRS-DNB airglow\20150611 0115utc  zap.Afrika  Cb komplexni struktura vln v airglow !!!\20150611_0110-0116-utc_UTM-merged_ver-20150621e_resize-and-crop_M15-BT_180-230K_and_RGB-Night-MF.png"/>
          <p:cNvPicPr>
            <a:picLocks noChangeAspect="1" noChangeArrowheads="1"/>
          </p:cNvPicPr>
          <p:nvPr/>
        </p:nvPicPr>
        <p:blipFill>
          <a:blip r:embed="rId5" cstate="print"/>
          <a:srcRect/>
          <a:stretch>
            <a:fillRect/>
          </a:stretch>
        </p:blipFill>
        <p:spPr bwMode="auto">
          <a:xfrm>
            <a:off x="4572000" y="360000"/>
            <a:ext cx="4392000" cy="4392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11" name="TextovéPole 10"/>
          <p:cNvSpPr txBox="1"/>
          <p:nvPr/>
        </p:nvSpPr>
        <p:spPr>
          <a:xfrm>
            <a:off x="179512" y="412090"/>
            <a:ext cx="410690" cy="215444"/>
          </a:xfrm>
          <a:prstGeom prst="rect">
            <a:avLst/>
          </a:prstGeom>
          <a:noFill/>
        </p:spPr>
        <p:txBody>
          <a:bodyPr wrap="none" rtlCol="0">
            <a:spAutoFit/>
          </a:bodyPr>
          <a:lstStyle/>
          <a:p>
            <a:r>
              <a:rPr lang="en-US" sz="800" smtClean="0">
                <a:latin typeface="Verdana" pitchFamily="34" charset="0"/>
              </a:rPr>
              <a:t>DNB</a:t>
            </a:r>
          </a:p>
        </p:txBody>
      </p:sp>
      <p:sp>
        <p:nvSpPr>
          <p:cNvPr id="12" name="TextovéPole 11"/>
          <p:cNvSpPr txBox="1"/>
          <p:nvPr/>
        </p:nvSpPr>
        <p:spPr>
          <a:xfrm>
            <a:off x="4596056" y="411510"/>
            <a:ext cx="1233030" cy="338554"/>
          </a:xfrm>
          <a:prstGeom prst="rect">
            <a:avLst/>
          </a:prstGeom>
          <a:solidFill>
            <a:srgbClr val="000000"/>
          </a:solidFill>
        </p:spPr>
        <p:txBody>
          <a:bodyPr wrap="none" rtlCol="0">
            <a:spAutoFit/>
          </a:bodyPr>
          <a:lstStyle/>
          <a:p>
            <a:r>
              <a:rPr lang="en-US" sz="800" smtClean="0">
                <a:latin typeface="Verdana" pitchFamily="34" charset="0"/>
              </a:rPr>
              <a:t>M15 BT (180-230K)</a:t>
            </a:r>
          </a:p>
          <a:p>
            <a:r>
              <a:rPr lang="en-US" sz="800" smtClean="0">
                <a:latin typeface="Verdana" pitchFamily="34" charset="0"/>
              </a:rPr>
              <a:t>and Night-M RGB</a:t>
            </a:r>
          </a:p>
        </p:txBody>
      </p:sp>
      <p:sp>
        <p:nvSpPr>
          <p:cNvPr id="16" name="TextovéPole 15"/>
          <p:cNvSpPr txBox="1"/>
          <p:nvPr/>
        </p:nvSpPr>
        <p:spPr>
          <a:xfrm>
            <a:off x="107504" y="4752000"/>
            <a:ext cx="8856984" cy="215444"/>
          </a:xfrm>
          <a:prstGeom prst="rect">
            <a:avLst/>
          </a:prstGeom>
          <a:noFill/>
        </p:spPr>
        <p:txBody>
          <a:bodyPr wrap="square" rtlCol="0">
            <a:spAutoFit/>
          </a:bodyPr>
          <a:lstStyle/>
          <a:p>
            <a:r>
              <a:rPr lang="en-US" sz="800" smtClean="0">
                <a:solidFill>
                  <a:srgbClr val="FFFFCC"/>
                </a:solidFill>
                <a:latin typeface="Verdana" pitchFamily="34" charset="0"/>
              </a:rPr>
              <a:t>A complex of concentric gravity waves, generated by several storms in the area (several sources of the gravity waves), overlapping each other, spreading mainly north. </a:t>
            </a:r>
          </a:p>
        </p:txBody>
      </p:sp>
      <p:sp>
        <p:nvSpPr>
          <p:cNvPr id="14" name="Text Box 12"/>
          <p:cNvSpPr txBox="1">
            <a:spLocks noChangeArrowheads="1"/>
          </p:cNvSpPr>
          <p:nvPr/>
        </p:nvSpPr>
        <p:spPr bwMode="auto">
          <a:xfrm>
            <a:off x="7524328" y="124058"/>
            <a:ext cx="1512168" cy="215444"/>
          </a:xfrm>
          <a:prstGeom prst="rect">
            <a:avLst/>
          </a:prstGeom>
          <a:noFill/>
          <a:ln w="9525">
            <a:noFill/>
            <a:miter lim="800000"/>
            <a:headEnd/>
            <a:tailEnd/>
          </a:ln>
        </p:spPr>
        <p:txBody>
          <a:bodyPr wrap="square">
            <a:spAutoFit/>
          </a:bodyPr>
          <a:lstStyle/>
          <a:p>
            <a:pPr algn="r"/>
            <a:r>
              <a:rPr lang="en-US" sz="800" b="1" smtClean="0">
                <a:solidFill>
                  <a:srgbClr val="FFFFCC"/>
                </a:solidFill>
              </a:rPr>
              <a:t>20</a:t>
            </a:r>
            <a:r>
              <a:rPr lang="cs-CZ" sz="800" b="1" smtClean="0">
                <a:solidFill>
                  <a:srgbClr val="FFFFCC"/>
                </a:solidFill>
              </a:rPr>
              <a:t>1</a:t>
            </a:r>
            <a:r>
              <a:rPr lang="en-US" sz="800" b="1" smtClean="0">
                <a:solidFill>
                  <a:srgbClr val="FFFFCC"/>
                </a:solidFill>
              </a:rPr>
              <a:t>5</a:t>
            </a:r>
            <a:r>
              <a:rPr lang="cs-CZ" sz="800" b="1" smtClean="0">
                <a:solidFill>
                  <a:srgbClr val="FFFFCC"/>
                </a:solidFill>
              </a:rPr>
              <a:t>-</a:t>
            </a:r>
            <a:r>
              <a:rPr lang="en-US" sz="800" b="1" smtClean="0">
                <a:solidFill>
                  <a:srgbClr val="FFFFCC"/>
                </a:solidFill>
              </a:rPr>
              <a:t>06-</a:t>
            </a:r>
            <a:r>
              <a:rPr lang="cs-CZ" sz="800" b="1" smtClean="0">
                <a:solidFill>
                  <a:srgbClr val="FFFFCC"/>
                </a:solidFill>
              </a:rPr>
              <a:t>1</a:t>
            </a:r>
            <a:r>
              <a:rPr lang="en-US" sz="800" b="1" smtClean="0">
                <a:solidFill>
                  <a:srgbClr val="FFFFCC"/>
                </a:solidFill>
              </a:rPr>
              <a:t>1</a:t>
            </a:r>
            <a:r>
              <a:rPr lang="cs-CZ" sz="800" b="1" smtClean="0">
                <a:solidFill>
                  <a:srgbClr val="FFFFCC"/>
                </a:solidFill>
              </a:rPr>
              <a:t> </a:t>
            </a:r>
            <a:r>
              <a:rPr lang="en-US" sz="800" b="1" smtClean="0">
                <a:solidFill>
                  <a:srgbClr val="FFFFCC"/>
                </a:solidFill>
              </a:rPr>
              <a:t>01:15 UTC</a:t>
            </a:r>
            <a:endParaRPr lang="cs-CZ" sz="800" b="1">
              <a:solidFill>
                <a:srgbClr val="FFFFCC"/>
              </a:solidFill>
            </a:endParaRPr>
          </a:p>
        </p:txBody>
      </p:sp>
      <p:sp>
        <p:nvSpPr>
          <p:cNvPr id="15" name="Text Box 5"/>
          <p:cNvSpPr txBox="1">
            <a:spLocks noChangeArrowheads="1"/>
          </p:cNvSpPr>
          <p:nvPr/>
        </p:nvSpPr>
        <p:spPr bwMode="auto">
          <a:xfrm>
            <a:off x="35496" y="31725"/>
            <a:ext cx="6984776"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latin typeface="Verdana" pitchFamily="34" charset="0"/>
              </a:rPr>
              <a:t>Multiple concentric waves in nightglow above western Africa – 11 June 2015</a:t>
            </a:r>
            <a:endParaRPr lang="cs-CZ" sz="1200" b="1">
              <a:solidFill>
                <a:srgbClr val="FF3300"/>
              </a:solidFill>
              <a:effectLst>
                <a:outerShdw blurRad="38100" dist="38100" dir="2700000" algn="tl">
                  <a:srgbClr val="C0C0C0"/>
                </a:outerShdw>
              </a:effectLst>
              <a:latin typeface="Verdana" pitchFamily="34" charset="0"/>
            </a:endParaRPr>
          </a:p>
        </p:txBody>
      </p:sp>
      <p:sp>
        <p:nvSpPr>
          <p:cNvPr id="17"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899592" y="391765"/>
            <a:ext cx="4896544" cy="307777"/>
          </a:xfrm>
          <a:prstGeom prst="rect">
            <a:avLst/>
          </a:prstGeom>
          <a:noFill/>
          <a:ln w="9525">
            <a:noFill/>
            <a:miter lim="800000"/>
            <a:headEnd/>
            <a:tailEnd/>
          </a:ln>
          <a:effectLst/>
        </p:spPr>
        <p:txBody>
          <a:bodyPr wrap="square">
            <a:spAutoFit/>
          </a:bodyPr>
          <a:lstStyle/>
          <a:p>
            <a:pPr>
              <a:defRPr/>
            </a:pPr>
            <a:r>
              <a:rPr lang="en-US" sz="1400" b="1" smtClean="0">
                <a:solidFill>
                  <a:srgbClr val="FF3300"/>
                </a:solidFill>
                <a:effectLst>
                  <a:outerShdw blurRad="38100" dist="38100" dir="2700000" algn="tl">
                    <a:srgbClr val="C0C0C0"/>
                  </a:outerShdw>
                </a:effectLst>
              </a:rPr>
              <a:t>Primary goals of this study</a:t>
            </a:r>
            <a:endParaRPr lang="cs-CZ" sz="1100" b="1">
              <a:solidFill>
                <a:srgbClr val="FF3300"/>
              </a:solidFill>
              <a:effectLst>
                <a:outerShdw blurRad="38100" dist="38100" dir="2700000" algn="tl">
                  <a:srgbClr val="C0C0C0"/>
                </a:outerShdw>
              </a:effectLst>
            </a:endParaRPr>
          </a:p>
        </p:txBody>
      </p:sp>
      <p:sp>
        <p:nvSpPr>
          <p:cNvPr id="7" name="TextovéPole 6"/>
          <p:cNvSpPr txBox="1"/>
          <p:nvPr/>
        </p:nvSpPr>
        <p:spPr>
          <a:xfrm>
            <a:off x="996680" y="1419622"/>
            <a:ext cx="6959696" cy="2123658"/>
          </a:xfrm>
          <a:prstGeom prst="rect">
            <a:avLst/>
          </a:prstGeom>
          <a:noFill/>
        </p:spPr>
        <p:txBody>
          <a:bodyPr wrap="square" rtlCol="0">
            <a:spAutoFit/>
          </a:bodyPr>
          <a:lstStyle/>
          <a:p>
            <a:pPr marL="182563" indent="-182563" algn="just">
              <a:buFont typeface="Wingdings" pitchFamily="2" charset="2"/>
              <a:buChar char="Ø"/>
            </a:pPr>
            <a:r>
              <a:rPr lang="en-US" sz="1200" dirty="0" smtClean="0">
                <a:solidFill>
                  <a:srgbClr val="FFFFCC"/>
                </a:solidFill>
              </a:rPr>
              <a:t>DNB </a:t>
            </a:r>
            <a:r>
              <a:rPr lang="en-US" sz="1200" dirty="0">
                <a:solidFill>
                  <a:srgbClr val="FFFFCC"/>
                </a:solidFill>
              </a:rPr>
              <a:t>observations of </a:t>
            </a:r>
            <a:r>
              <a:rPr lang="en-US" sz="1200" b="1" dirty="0" smtClean="0">
                <a:solidFill>
                  <a:srgbClr val="FF3300"/>
                </a:solidFill>
              </a:rPr>
              <a:t>concentric gravity waves (CGW)</a:t>
            </a:r>
            <a:r>
              <a:rPr lang="en-US" sz="1200" dirty="0" smtClean="0"/>
              <a:t> </a:t>
            </a:r>
            <a:r>
              <a:rPr lang="en-US" sz="1200" dirty="0" smtClean="0">
                <a:solidFill>
                  <a:srgbClr val="FFFFCC"/>
                </a:solidFill>
              </a:rPr>
              <a:t>generated </a:t>
            </a:r>
            <a:r>
              <a:rPr lang="en-US" sz="1200" dirty="0">
                <a:solidFill>
                  <a:srgbClr val="FFFFCC"/>
                </a:solidFill>
              </a:rPr>
              <a:t>by convective </a:t>
            </a:r>
            <a:r>
              <a:rPr lang="en-US" sz="1200" dirty="0" smtClean="0">
                <a:solidFill>
                  <a:srgbClr val="FFFFCC"/>
                </a:solidFill>
              </a:rPr>
              <a:t/>
            </a:r>
            <a:br>
              <a:rPr lang="en-US" sz="1200" dirty="0" smtClean="0">
                <a:solidFill>
                  <a:srgbClr val="FFFFCC"/>
                </a:solidFill>
              </a:rPr>
            </a:br>
            <a:r>
              <a:rPr lang="en-US" sz="1200" dirty="0" smtClean="0">
                <a:solidFill>
                  <a:srgbClr val="FFFFCC"/>
                </a:solidFill>
              </a:rPr>
              <a:t>storms </a:t>
            </a:r>
            <a:r>
              <a:rPr lang="en-US" sz="1200" dirty="0">
                <a:solidFill>
                  <a:srgbClr val="FFFFCC"/>
                </a:solidFill>
              </a:rPr>
              <a:t>in nightglow emissions, </a:t>
            </a:r>
            <a:r>
              <a:rPr lang="en-US" sz="1200" b="1" dirty="0" smtClean="0">
                <a:solidFill>
                  <a:srgbClr val="FFFFCC"/>
                </a:solidFill>
              </a:rPr>
              <a:t>statistics </a:t>
            </a:r>
            <a:r>
              <a:rPr lang="en-US" sz="1200" b="1" dirty="0">
                <a:solidFill>
                  <a:srgbClr val="FFFFCC"/>
                </a:solidFill>
              </a:rPr>
              <a:t>of their </a:t>
            </a:r>
            <a:r>
              <a:rPr lang="en-US" sz="1200" b="1" dirty="0" smtClean="0">
                <a:solidFill>
                  <a:srgbClr val="FFFFCC"/>
                </a:solidFill>
              </a:rPr>
              <a:t>occurrence on </a:t>
            </a:r>
            <a:r>
              <a:rPr lang="en-US" sz="1200" b="1" dirty="0">
                <a:solidFill>
                  <a:srgbClr val="FFFFCC"/>
                </a:solidFill>
              </a:rPr>
              <a:t>global </a:t>
            </a:r>
            <a:r>
              <a:rPr lang="en-US" sz="1200" b="1" dirty="0" smtClean="0">
                <a:solidFill>
                  <a:srgbClr val="FFFFCC"/>
                </a:solidFill>
              </a:rPr>
              <a:t>scale</a:t>
            </a:r>
            <a:r>
              <a:rPr lang="en-US" sz="1200" dirty="0" smtClean="0">
                <a:solidFill>
                  <a:srgbClr val="FFFFCC"/>
                </a:solidFill>
              </a:rPr>
              <a:t>, </a:t>
            </a:r>
            <a:endParaRPr lang="en-US" sz="1200" dirty="0">
              <a:solidFill>
                <a:srgbClr val="FFFFCC"/>
              </a:solidFill>
            </a:endParaRPr>
          </a:p>
          <a:p>
            <a:pPr marL="182563" indent="-182563" algn="just">
              <a:buFont typeface="Wingdings" pitchFamily="2" charset="2"/>
              <a:buChar char="Ø"/>
            </a:pPr>
            <a:endParaRPr lang="en-US" sz="1200" dirty="0" smtClean="0">
              <a:solidFill>
                <a:srgbClr val="FFFFCC"/>
              </a:solidFill>
              <a:latin typeface="Verdana" pitchFamily="34" charset="0"/>
            </a:endParaRPr>
          </a:p>
          <a:p>
            <a:pPr marL="182563" indent="-182563" algn="just">
              <a:buFont typeface="Wingdings" pitchFamily="2" charset="2"/>
              <a:buChar char="Ø"/>
            </a:pPr>
            <a:endParaRPr lang="en-US" sz="1200" dirty="0" smtClean="0">
              <a:solidFill>
                <a:srgbClr val="FFFFCC"/>
              </a:solidFill>
              <a:latin typeface="Verdana" pitchFamily="34" charset="0"/>
            </a:endParaRPr>
          </a:p>
          <a:p>
            <a:pPr marL="182563" indent="-182563" algn="just">
              <a:buFont typeface="Wingdings" pitchFamily="2" charset="2"/>
              <a:buChar char="Ø"/>
            </a:pPr>
            <a:r>
              <a:rPr lang="en-US" sz="1200" dirty="0" smtClean="0">
                <a:solidFill>
                  <a:srgbClr val="FFFFCC"/>
                </a:solidFill>
                <a:latin typeface="Verdana" pitchFamily="34" charset="0"/>
              </a:rPr>
              <a:t>basic characteristics of these CGW (horizontal extent, typical wavelengths, … ),</a:t>
            </a:r>
          </a:p>
          <a:p>
            <a:pPr marL="182563" indent="-182563" algn="just">
              <a:buFont typeface="Wingdings" pitchFamily="2" charset="2"/>
              <a:buChar char="Ø"/>
            </a:pPr>
            <a:endParaRPr lang="en-US" sz="1200" dirty="0" smtClean="0">
              <a:solidFill>
                <a:srgbClr val="FFFFCC"/>
              </a:solidFill>
              <a:latin typeface="Verdana" pitchFamily="34" charset="0"/>
            </a:endParaRPr>
          </a:p>
          <a:p>
            <a:pPr marL="182563" indent="-182563" algn="just">
              <a:buFont typeface="Wingdings" pitchFamily="2" charset="2"/>
              <a:buChar char="Ø"/>
            </a:pPr>
            <a:endParaRPr lang="en-US" sz="1200" dirty="0">
              <a:solidFill>
                <a:srgbClr val="FFFFCC"/>
              </a:solidFill>
              <a:latin typeface="Verdana" pitchFamily="34" charset="0"/>
            </a:endParaRPr>
          </a:p>
          <a:p>
            <a:pPr marL="182563" indent="-182563" algn="just">
              <a:buFont typeface="Wingdings" pitchFamily="2" charset="2"/>
              <a:buChar char="Ø"/>
            </a:pPr>
            <a:r>
              <a:rPr lang="en-US" sz="1200" dirty="0" smtClean="0">
                <a:solidFill>
                  <a:srgbClr val="FFFFCC"/>
                </a:solidFill>
              </a:rPr>
              <a:t>for all cases of CGW detected in DNB, their </a:t>
            </a:r>
            <a:r>
              <a:rPr lang="en-US" sz="1200" b="1" dirty="0" smtClean="0">
                <a:solidFill>
                  <a:srgbClr val="FFFFCC"/>
                </a:solidFill>
              </a:rPr>
              <a:t>manifestation </a:t>
            </a:r>
            <a:r>
              <a:rPr lang="en-US" sz="1200" b="1" dirty="0">
                <a:solidFill>
                  <a:srgbClr val="FFFFCC"/>
                </a:solidFill>
              </a:rPr>
              <a:t>in </a:t>
            </a:r>
            <a:r>
              <a:rPr lang="en-US" sz="1200" b="1" dirty="0" smtClean="0">
                <a:solidFill>
                  <a:srgbClr val="FFFFCC"/>
                </a:solidFill>
              </a:rPr>
              <a:t>the AIRS data</a:t>
            </a:r>
            <a:endParaRPr lang="en-US" sz="1200" dirty="0" smtClean="0">
              <a:solidFill>
                <a:srgbClr val="FFFFCC"/>
              </a:solidFill>
            </a:endParaRPr>
          </a:p>
          <a:p>
            <a:pPr marL="182563" indent="-182563" algn="just">
              <a:buFont typeface="Wingdings" pitchFamily="2" charset="2"/>
              <a:buChar char="Ø"/>
            </a:pPr>
            <a:endParaRPr lang="en-US" sz="1200" dirty="0" smtClean="0">
              <a:solidFill>
                <a:srgbClr val="FFFFCC"/>
              </a:solidFill>
              <a:latin typeface="Verdana" pitchFamily="34" charset="0"/>
            </a:endParaRPr>
          </a:p>
          <a:p>
            <a:pPr marL="182563" indent="-182563" algn="just">
              <a:buFont typeface="Wingdings" pitchFamily="2" charset="2"/>
              <a:buChar char="Ø"/>
            </a:pPr>
            <a:endParaRPr lang="en-US" sz="1200" dirty="0">
              <a:solidFill>
                <a:srgbClr val="FFFFCC"/>
              </a:solidFill>
              <a:latin typeface="Verdana" pitchFamily="34" charset="0"/>
            </a:endParaRPr>
          </a:p>
          <a:p>
            <a:pPr marL="182563" indent="-182563" algn="just">
              <a:buFont typeface="Wingdings" pitchFamily="2" charset="2"/>
              <a:buChar char="Ø"/>
            </a:pPr>
            <a:r>
              <a:rPr lang="en-US" sz="1200" dirty="0">
                <a:solidFill>
                  <a:srgbClr val="FFFFCC"/>
                </a:solidFill>
                <a:latin typeface="Verdana" pitchFamily="34" charset="0"/>
              </a:rPr>
              <a:t>f</a:t>
            </a:r>
            <a:r>
              <a:rPr lang="en-US" sz="1200" dirty="0" smtClean="0">
                <a:solidFill>
                  <a:srgbClr val="FFFFCC"/>
                </a:solidFill>
                <a:latin typeface="Verdana" pitchFamily="34" charset="0"/>
              </a:rPr>
              <a:t>or selected cases </a:t>
            </a:r>
            <a:r>
              <a:rPr lang="en-US" sz="1200" dirty="0">
                <a:solidFill>
                  <a:srgbClr val="FFFFCC"/>
                </a:solidFill>
              </a:rPr>
              <a:t>of CGW detected in DNB, their </a:t>
            </a:r>
            <a:r>
              <a:rPr lang="en-US" sz="1200" dirty="0" smtClean="0">
                <a:solidFill>
                  <a:srgbClr val="FFFFCC"/>
                </a:solidFill>
              </a:rPr>
              <a:t>manifestation </a:t>
            </a:r>
            <a:r>
              <a:rPr lang="en-US" sz="1200" dirty="0">
                <a:solidFill>
                  <a:srgbClr val="FFFFCC"/>
                </a:solidFill>
              </a:rPr>
              <a:t>in </a:t>
            </a:r>
            <a:r>
              <a:rPr lang="en-US" sz="1200" dirty="0" smtClean="0">
                <a:solidFill>
                  <a:srgbClr val="FFFFCC"/>
                </a:solidFill>
              </a:rPr>
              <a:t>IASI data.</a:t>
            </a:r>
            <a:endParaRPr lang="en-US" sz="1200" dirty="0" smtClean="0">
              <a:solidFill>
                <a:srgbClr val="FFFFCC"/>
              </a:solidFill>
              <a:latin typeface="Verdana" pitchFamily="34" charset="0"/>
            </a:endParaRPr>
          </a:p>
        </p:txBody>
      </p:sp>
    </p:spTree>
    <p:extLst>
      <p:ext uri="{BB962C8B-B14F-4D97-AF65-F5344CB8AC3E}">
        <p14:creationId xmlns:p14="http://schemas.microsoft.com/office/powerpoint/2010/main" xmlns="" val="17712059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1026" name="Picture 2" descr="O:\VIIRS-DNB airglow\20150611 0115utc  zap.Afrika  Cb komplexni struktura vln v airglow !!!\20150611_0110-0116-utc_UTM-merged_ver-20150621e_resize-and-crop2_DNB.png"/>
          <p:cNvPicPr>
            <a:picLocks noChangeAspect="1" noChangeArrowheads="1"/>
          </p:cNvPicPr>
          <p:nvPr/>
        </p:nvPicPr>
        <p:blipFill>
          <a:blip r:embed="rId4" cstate="print">
            <a:lum bright="8000" contrast="10000"/>
          </a:blip>
          <a:srcRect/>
          <a:stretch>
            <a:fillRect/>
          </a:stretch>
        </p:blipFill>
        <p:spPr bwMode="auto">
          <a:xfrm>
            <a:off x="827584" y="36000"/>
            <a:ext cx="6528000" cy="4896000"/>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7" name="Text Box 12"/>
          <p:cNvSpPr txBox="1">
            <a:spLocks noChangeArrowheads="1"/>
          </p:cNvSpPr>
          <p:nvPr/>
        </p:nvSpPr>
        <p:spPr bwMode="auto">
          <a:xfrm>
            <a:off x="7524328" y="124058"/>
            <a:ext cx="1512168" cy="215444"/>
          </a:xfrm>
          <a:prstGeom prst="rect">
            <a:avLst/>
          </a:prstGeom>
          <a:noFill/>
          <a:ln w="9525">
            <a:noFill/>
            <a:miter lim="800000"/>
            <a:headEnd/>
            <a:tailEnd/>
          </a:ln>
        </p:spPr>
        <p:txBody>
          <a:bodyPr wrap="square">
            <a:spAutoFit/>
          </a:bodyPr>
          <a:lstStyle/>
          <a:p>
            <a:pPr algn="r"/>
            <a:r>
              <a:rPr lang="en-US" sz="800" b="1" smtClean="0">
                <a:solidFill>
                  <a:srgbClr val="FFFFCC"/>
                </a:solidFill>
              </a:rPr>
              <a:t>20</a:t>
            </a:r>
            <a:r>
              <a:rPr lang="cs-CZ" sz="800" b="1" smtClean="0">
                <a:solidFill>
                  <a:srgbClr val="FFFFCC"/>
                </a:solidFill>
              </a:rPr>
              <a:t>1</a:t>
            </a:r>
            <a:r>
              <a:rPr lang="en-US" sz="800" b="1" smtClean="0">
                <a:solidFill>
                  <a:srgbClr val="FFFFCC"/>
                </a:solidFill>
              </a:rPr>
              <a:t>5</a:t>
            </a:r>
            <a:r>
              <a:rPr lang="cs-CZ" sz="800" b="1" smtClean="0">
                <a:solidFill>
                  <a:srgbClr val="FFFFCC"/>
                </a:solidFill>
              </a:rPr>
              <a:t>-</a:t>
            </a:r>
            <a:r>
              <a:rPr lang="en-US" sz="800" b="1" smtClean="0">
                <a:solidFill>
                  <a:srgbClr val="FFFFCC"/>
                </a:solidFill>
              </a:rPr>
              <a:t>06-</a:t>
            </a:r>
            <a:r>
              <a:rPr lang="cs-CZ" sz="800" b="1" smtClean="0">
                <a:solidFill>
                  <a:srgbClr val="FFFFCC"/>
                </a:solidFill>
              </a:rPr>
              <a:t>1</a:t>
            </a:r>
            <a:r>
              <a:rPr lang="en-US" sz="800" b="1" smtClean="0">
                <a:solidFill>
                  <a:srgbClr val="FFFFCC"/>
                </a:solidFill>
              </a:rPr>
              <a:t>1</a:t>
            </a:r>
            <a:r>
              <a:rPr lang="cs-CZ" sz="800" b="1" smtClean="0">
                <a:solidFill>
                  <a:srgbClr val="FFFFCC"/>
                </a:solidFill>
              </a:rPr>
              <a:t> </a:t>
            </a:r>
            <a:r>
              <a:rPr lang="en-US" sz="800" b="1" smtClean="0">
                <a:solidFill>
                  <a:srgbClr val="FFFFCC"/>
                </a:solidFill>
              </a:rPr>
              <a:t>01:15 UTC</a:t>
            </a:r>
            <a:endParaRPr lang="cs-CZ" sz="800" b="1">
              <a:solidFill>
                <a:srgbClr val="FFFFCC"/>
              </a:solidFill>
            </a:endParaRPr>
          </a:p>
        </p:txBody>
      </p:sp>
      <p:sp>
        <p:nvSpPr>
          <p:cNvPr id="8" name="TextovéPole 7"/>
          <p:cNvSpPr txBox="1"/>
          <p:nvPr/>
        </p:nvSpPr>
        <p:spPr>
          <a:xfrm>
            <a:off x="7540115" y="340082"/>
            <a:ext cx="931665" cy="230832"/>
          </a:xfrm>
          <a:prstGeom prst="rect">
            <a:avLst/>
          </a:prstGeom>
          <a:noFill/>
        </p:spPr>
        <p:txBody>
          <a:bodyPr wrap="none" rtlCol="0">
            <a:spAutoFit/>
          </a:bodyPr>
          <a:lstStyle/>
          <a:p>
            <a:r>
              <a:rPr lang="en-US" sz="900" b="1" smtClean="0">
                <a:solidFill>
                  <a:srgbClr val="FFFFCC"/>
                </a:solidFill>
                <a:latin typeface="Verdana" pitchFamily="34" charset="0"/>
              </a:rPr>
              <a:t>DNB</a:t>
            </a:r>
            <a:r>
              <a:rPr lang="en-US" sz="900" smtClean="0">
                <a:solidFill>
                  <a:srgbClr val="FFFFCC"/>
                </a:solidFill>
                <a:latin typeface="Verdana" pitchFamily="34" charset="0"/>
              </a:rPr>
              <a:t> (detail)</a:t>
            </a:r>
          </a:p>
        </p:txBody>
      </p:sp>
      <p:sp>
        <p:nvSpPr>
          <p:cNvPr id="9"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5" name="Text Box 5"/>
          <p:cNvSpPr txBox="1">
            <a:spLocks noChangeArrowheads="1"/>
          </p:cNvSpPr>
          <p:nvPr/>
        </p:nvSpPr>
        <p:spPr bwMode="auto">
          <a:xfrm>
            <a:off x="251520" y="72956"/>
            <a:ext cx="7488832" cy="338554"/>
          </a:xfrm>
          <a:prstGeom prst="rect">
            <a:avLst/>
          </a:prstGeom>
          <a:noFill/>
          <a:ln w="9525">
            <a:noFill/>
            <a:miter lim="800000"/>
            <a:headEnd/>
            <a:tailEnd/>
          </a:ln>
          <a:effectLst/>
        </p:spPr>
        <p:txBody>
          <a:bodyPr wrap="square">
            <a:spAutoFit/>
          </a:bodyPr>
          <a:lstStyle/>
          <a:p>
            <a:pPr>
              <a:defRPr/>
            </a:pPr>
            <a:r>
              <a:rPr lang="en-US" sz="1400" b="1">
                <a:solidFill>
                  <a:srgbClr val="FF3300"/>
                </a:solidFill>
                <a:effectLst>
                  <a:outerShdw blurRad="38100" dist="38100" dir="2700000" algn="tl">
                    <a:srgbClr val="C0C0C0"/>
                  </a:outerShdw>
                </a:effectLst>
                <a:latin typeface="Verdana" pitchFamily="34" charset="0"/>
              </a:rPr>
              <a:t>G</a:t>
            </a:r>
            <a:r>
              <a:rPr lang="en-US" sz="1400" b="1" smtClean="0">
                <a:solidFill>
                  <a:srgbClr val="FF3300"/>
                </a:solidFill>
                <a:effectLst>
                  <a:outerShdw blurRad="38100" dist="38100" dir="2700000" algn="tl">
                    <a:srgbClr val="C0C0C0"/>
                  </a:outerShdw>
                </a:effectLst>
                <a:latin typeface="Verdana" pitchFamily="34" charset="0"/>
              </a:rPr>
              <a:t>ravity waves in nightglow and DNB observations:  </a:t>
            </a:r>
            <a:r>
              <a:rPr lang="en-US" sz="1600" b="1">
                <a:solidFill>
                  <a:srgbClr val="FF3300"/>
                </a:solidFill>
                <a:effectLst>
                  <a:outerShdw blurRad="38100" dist="38100" dir="2700000" algn="tl">
                    <a:srgbClr val="C0C0C0"/>
                  </a:outerShdw>
                </a:effectLst>
                <a:latin typeface="Verdana" pitchFamily="34" charset="0"/>
              </a:rPr>
              <a:t>n</a:t>
            </a:r>
            <a:r>
              <a:rPr lang="en-US" sz="1600" b="1" smtClean="0">
                <a:solidFill>
                  <a:srgbClr val="FF3300"/>
                </a:solidFill>
                <a:effectLst>
                  <a:outerShdw blurRad="38100" dist="38100" dir="2700000" algn="tl">
                    <a:srgbClr val="C0C0C0"/>
                  </a:outerShdw>
                </a:effectLst>
                <a:latin typeface="Verdana" pitchFamily="34" charset="0"/>
              </a:rPr>
              <a:t>orthwest Africa</a:t>
            </a:r>
            <a:endParaRPr lang="cs-CZ" sz="1600" b="1">
              <a:solidFill>
                <a:srgbClr val="FF3300"/>
              </a:solidFill>
              <a:effectLst>
                <a:outerShdw blurRad="38100" dist="38100" dir="2700000" algn="tl">
                  <a:srgbClr val="C0C0C0"/>
                </a:outerShdw>
              </a:effectLst>
              <a:latin typeface="Verdana" pitchFamily="34" charset="0"/>
            </a:endParaRPr>
          </a:p>
        </p:txBody>
      </p:sp>
      <p:sp>
        <p:nvSpPr>
          <p:cNvPr id="6" name="TextovéPole 5"/>
          <p:cNvSpPr txBox="1"/>
          <p:nvPr/>
        </p:nvSpPr>
        <p:spPr>
          <a:xfrm>
            <a:off x="5106375" y="555526"/>
            <a:ext cx="3498073" cy="630942"/>
          </a:xfrm>
          <a:prstGeom prst="rect">
            <a:avLst/>
          </a:prstGeom>
          <a:noFill/>
        </p:spPr>
        <p:txBody>
          <a:bodyPr wrap="none" rtlCol="0">
            <a:spAutoFit/>
          </a:bodyPr>
          <a:lstStyle/>
          <a:p>
            <a:pPr marL="171450" indent="-171450">
              <a:buFont typeface="Wingdings" panose="05000000000000000000" pitchFamily="2" charset="2"/>
              <a:buChar char="Ø"/>
            </a:pPr>
            <a:r>
              <a:rPr lang="en-US" sz="900" smtClean="0">
                <a:solidFill>
                  <a:srgbClr val="FFFFCC"/>
                </a:solidFill>
                <a:latin typeface="Verdana" pitchFamily="34" charset="0"/>
              </a:rPr>
              <a:t> </a:t>
            </a:r>
            <a:r>
              <a:rPr lang="en-US" sz="900">
                <a:solidFill>
                  <a:srgbClr val="FFFFCC"/>
                </a:solidFill>
                <a:latin typeface="Verdana" pitchFamily="34" charset="0"/>
              </a:rPr>
              <a:t>A</a:t>
            </a:r>
            <a:r>
              <a:rPr lang="en-US" sz="900" smtClean="0">
                <a:solidFill>
                  <a:srgbClr val="FFFFCC"/>
                </a:solidFill>
                <a:latin typeface="Verdana" pitchFamily="34" charset="0"/>
              </a:rPr>
              <a:t>rea covering south Sahara, Sahel, and north tropics</a:t>
            </a:r>
          </a:p>
          <a:p>
            <a:pPr marL="171450" indent="-171450">
              <a:buFont typeface="Wingdings" panose="05000000000000000000" pitchFamily="2" charset="2"/>
              <a:buChar char="Ø"/>
            </a:pPr>
            <a:endParaRPr lang="en-US" sz="400" smtClean="0">
              <a:solidFill>
                <a:srgbClr val="FFFFCC"/>
              </a:solidFill>
              <a:latin typeface="Verdana" pitchFamily="34" charset="0"/>
            </a:endParaRPr>
          </a:p>
          <a:p>
            <a:pPr marL="171450" indent="-171450">
              <a:buFont typeface="Wingdings" panose="05000000000000000000" pitchFamily="2" charset="2"/>
              <a:buChar char="Ø"/>
            </a:pPr>
            <a:r>
              <a:rPr lang="en-US" sz="900" smtClean="0">
                <a:solidFill>
                  <a:srgbClr val="FFFFCC"/>
                </a:solidFill>
                <a:latin typeface="Verdana" pitchFamily="34" charset="0"/>
              </a:rPr>
              <a:t> strong convective storms forming in easterly waves</a:t>
            </a:r>
          </a:p>
          <a:p>
            <a:pPr marL="171450" indent="-171450">
              <a:buFont typeface="Wingdings" panose="05000000000000000000" pitchFamily="2" charset="2"/>
              <a:buChar char="Ø"/>
            </a:pPr>
            <a:endParaRPr lang="en-US" sz="400" smtClean="0">
              <a:solidFill>
                <a:srgbClr val="FFFFCC"/>
              </a:solidFill>
              <a:latin typeface="Verdana" pitchFamily="34" charset="0"/>
            </a:endParaRPr>
          </a:p>
          <a:p>
            <a:pPr marL="171450" indent="-171450">
              <a:buFont typeface="Wingdings" panose="05000000000000000000" pitchFamily="2" charset="2"/>
              <a:buChar char="Ø"/>
            </a:pPr>
            <a:r>
              <a:rPr lang="en-US" sz="900" smtClean="0">
                <a:solidFill>
                  <a:srgbClr val="FFFFCC"/>
                </a:solidFill>
                <a:latin typeface="Verdana" pitchFamily="34" charset="0"/>
              </a:rPr>
              <a:t> dark background with (almost) no light pollution </a:t>
            </a:r>
            <a:endParaRPr lang="cs-CZ" sz="900" smtClean="0">
              <a:solidFill>
                <a:srgbClr val="FFFFCC"/>
              </a:solidFill>
              <a:latin typeface="Verdana" pitchFamily="34" charset="0"/>
            </a:endParaRPr>
          </a:p>
        </p:txBody>
      </p:sp>
      <p:pic>
        <p:nvPicPr>
          <p:cNvPr id="3074" name="Picture 2" descr="N:\TEMP\globe 4.9.-14.9.2016\GLB1000.IR108-BT\GLB1000.IR108-BT.20160906.0245.jpg">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0008" y="540000"/>
            <a:ext cx="4320000" cy="4320000"/>
          </a:xfrm>
          <a:prstGeom prst="rect">
            <a:avLst/>
          </a:prstGeom>
          <a:noFill/>
          <a:ln w="0">
            <a:solidFill>
              <a:srgbClr val="585858"/>
            </a:solidFill>
          </a:ln>
          <a:extLst>
            <a:ext uri="{909E8E84-426E-40DD-AFC4-6F175D3DCCD1}">
              <a14:hiddenFill xmlns:a14="http://schemas.microsoft.com/office/drawing/2010/main" xmlns="">
                <a:solidFill>
                  <a:srgbClr val="FFFFFF"/>
                </a:solidFill>
              </a14:hiddenFill>
            </a:ext>
          </a:extLst>
        </p:spPr>
      </p:pic>
      <p:sp>
        <p:nvSpPr>
          <p:cNvPr id="2" name="Obdélník 1"/>
          <p:cNvSpPr/>
          <p:nvPr/>
        </p:nvSpPr>
        <p:spPr>
          <a:xfrm>
            <a:off x="1619672" y="1779662"/>
            <a:ext cx="2160240" cy="864096"/>
          </a:xfrm>
          <a:prstGeom prst="rect">
            <a:avLst/>
          </a:prstGeom>
          <a:noFill/>
          <a:ln w="635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5" name="Picture 3" descr="N:\TEMP\globe 4.9.-14.9.2016\GLB1000.WV062\GLB1000.WV062.20160906.0245.jpg">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20072" y="1419622"/>
            <a:ext cx="3096344" cy="3096344"/>
          </a:xfrm>
          <a:prstGeom prst="rect">
            <a:avLst/>
          </a:prstGeom>
          <a:noFill/>
          <a:ln w="0">
            <a:solidFill>
              <a:srgbClr val="585858"/>
            </a:solidFill>
          </a:ln>
          <a:extLst>
            <a:ext uri="{909E8E84-426E-40DD-AFC4-6F175D3DCCD1}">
              <a14:hiddenFill xmlns:a14="http://schemas.microsoft.com/office/drawing/2010/main" xmlns="">
                <a:solidFill>
                  <a:srgbClr val="FFFFFF"/>
                </a:solidFill>
              </a14:hiddenFill>
            </a:ext>
          </a:extLst>
        </p:spPr>
      </p:pic>
      <p:pic>
        <p:nvPicPr>
          <p:cNvPr id="9" name="Picture 4" descr="Související obráze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320016" y="4587974"/>
            <a:ext cx="396000" cy="296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Související obráze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992424" y="4291107"/>
            <a:ext cx="396000" cy="2968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6761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CGW in nightglow above Mauretania and Senegal  –  6 September 2016 </a:t>
            </a:r>
            <a:endParaRPr lang="cs-CZ" sz="1200" b="1">
              <a:solidFill>
                <a:srgbClr val="FF3300"/>
              </a:solidFill>
              <a:effectLst>
                <a:outerShdw blurRad="38100" dist="38100" dir="2700000" algn="tl">
                  <a:srgbClr val="C0C0C0"/>
                </a:outerShdw>
              </a:effectLst>
            </a:endParaRPr>
          </a:p>
        </p:txBody>
      </p:sp>
      <p:pic>
        <p:nvPicPr>
          <p:cNvPr id="2050" name="Picture 2" descr="N:\TEMP\20160906 #### (day 250) zapadni Afrika !!!  AIRS ano, ale slabsi\VIIRS_DNB_750m_crop-enh.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8000" y="468000"/>
            <a:ext cx="5356800" cy="4464000"/>
          </a:xfrm>
          <a:prstGeom prst="rect">
            <a:avLst/>
          </a:prstGeom>
          <a:noFill/>
          <a:ln w="0">
            <a:solidFill>
              <a:srgbClr val="000000"/>
            </a:solidFill>
          </a:ln>
          <a:extLst>
            <a:ext uri="{909E8E84-426E-40DD-AFC4-6F175D3DCCD1}">
              <a14:hiddenFill xmlns:a14="http://schemas.microsoft.com/office/drawing/2010/main" xmlns="">
                <a:solidFill>
                  <a:srgbClr val="FFFFFF"/>
                </a:solidFill>
              </a14:hiddenFill>
            </a:ext>
          </a:extLst>
        </p:spPr>
      </p:pic>
      <p:sp>
        <p:nvSpPr>
          <p:cNvPr id="15" name="TextovéPole 14"/>
          <p:cNvSpPr txBox="1"/>
          <p:nvPr/>
        </p:nvSpPr>
        <p:spPr>
          <a:xfrm>
            <a:off x="4067944" y="4622878"/>
            <a:ext cx="1296144" cy="253128"/>
          </a:xfrm>
          <a:prstGeom prst="rect">
            <a:avLst/>
          </a:prstGeom>
          <a:solidFill>
            <a:srgbClr val="000000"/>
          </a:solidFill>
          <a:ln w="0">
            <a:solidFill>
              <a:schemeClr val="bg1"/>
            </a:solidFill>
          </a:ln>
        </p:spPr>
        <p:txBody>
          <a:bodyPr wrap="square" lIns="108000" tIns="72000" rIns="108000" bIns="72000" rtlCol="0">
            <a:spAutoFit/>
          </a:bodyPr>
          <a:lstStyle/>
          <a:p>
            <a:pPr algn="ctr"/>
            <a:r>
              <a:rPr lang="en-US" sz="700" smtClean="0">
                <a:latin typeface="Verdana" pitchFamily="34" charset="0"/>
              </a:rPr>
              <a:t>02:57 UTC  VIIRS DNB</a:t>
            </a:r>
            <a:endParaRPr lang="cs-CZ" sz="700" smtClean="0">
              <a:latin typeface="Verdana" pitchFamily="34" charset="0"/>
            </a:endParaRPr>
          </a:p>
        </p:txBody>
      </p:sp>
      <p:pic>
        <p:nvPicPr>
          <p:cNvPr id="2051" name="Picture 3" descr="N:\TEMP\20160906 #### (day 250) zapadni Afrika !!!  AIRS ano, ale slabsi\BMP IR10.8 185-225K\201609060245_Sub-Sahel-west_IR108-BT_185-225K.bmp">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44000" y="468000"/>
            <a:ext cx="3520000" cy="1980000"/>
          </a:xfrm>
          <a:prstGeom prst="rect">
            <a:avLst/>
          </a:prstGeom>
          <a:noFill/>
          <a:ln w="0">
            <a:solidFill>
              <a:srgbClr val="000000"/>
            </a:solidFill>
          </a:ln>
          <a:extLst>
            <a:ext uri="{909E8E84-426E-40DD-AFC4-6F175D3DCCD1}">
              <a14:hiddenFill xmlns:a14="http://schemas.microsoft.com/office/drawing/2010/main" xmlns="">
                <a:solidFill>
                  <a:srgbClr val="FFFFFF"/>
                </a:solidFill>
              </a14:hiddenFill>
            </a:ext>
          </a:extLst>
        </p:spPr>
      </p:pic>
      <p:pic>
        <p:nvPicPr>
          <p:cNvPr id="2052" name="Picture 4" descr="N:\TEMP\201609060245_Sub-Sahel-west_WV062_190-255K.bmp">
            <a:hlinkClick r:id="rId7" action="ppaction://hlinkfile"/>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544000" y="2499742"/>
            <a:ext cx="3520000" cy="1980000"/>
          </a:xfrm>
          <a:prstGeom prst="rect">
            <a:avLst/>
          </a:prstGeom>
          <a:noFill/>
          <a:ln w="0">
            <a:solidFill>
              <a:srgbClr val="000000"/>
            </a:solidFill>
          </a:ln>
          <a:extLst>
            <a:ext uri="{909E8E84-426E-40DD-AFC4-6F175D3DCCD1}">
              <a14:hiddenFill xmlns:a14="http://schemas.microsoft.com/office/drawing/2010/main" xmlns="">
                <a:solidFill>
                  <a:srgbClr val="FFFFFF"/>
                </a:solidFill>
              </a14:hiddenFill>
            </a:ext>
          </a:extLst>
        </p:spPr>
      </p:pic>
      <p:pic>
        <p:nvPicPr>
          <p:cNvPr id="9" name="Picture 4" descr="Související obrázek"/>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748464" y="4219099"/>
            <a:ext cx="396000" cy="296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Související obrázek"/>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748464" y="2202875"/>
            <a:ext cx="396000" cy="2968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78086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CGW in nightglow above Mauretania and Senegal  –  6 September 2016 </a:t>
            </a:r>
            <a:endParaRPr lang="cs-CZ" sz="1200" b="1">
              <a:solidFill>
                <a:srgbClr val="FF3300"/>
              </a:solidFill>
              <a:effectLst>
                <a:outerShdw blurRad="38100" dist="38100" dir="2700000" algn="tl">
                  <a:srgbClr val="C0C0C0"/>
                </a:outerShdw>
              </a:effectLst>
            </a:endParaRPr>
          </a:p>
        </p:txBody>
      </p:sp>
      <p:pic>
        <p:nvPicPr>
          <p:cNvPr id="4102" name="Picture 6" descr="F:\VIIRS-DNB airglow (posledni upravy 15.4.2018)\__ zatim nezatridene !!!\2016 - Afrika - doprohlednout AIRS\20160906 #### (day 250) zapadni Afrika !!!  AIRS ano, ale slabsi\20160906_0257utc_DNB_M15_BT_178-208K_resized-preview_crop.jpg"/>
          <p:cNvPicPr>
            <a:picLocks noChangeAspect="1" noChangeArrowheads="1"/>
          </p:cNvPicPr>
          <p:nvPr/>
        </p:nvPicPr>
        <p:blipFill>
          <a:blip r:embed="rId4" cstate="print"/>
          <a:srcRect/>
          <a:stretch>
            <a:fillRect/>
          </a:stretch>
        </p:blipFill>
        <p:spPr bwMode="auto">
          <a:xfrm>
            <a:off x="252000" y="468000"/>
            <a:ext cx="3466630" cy="4464000"/>
          </a:xfrm>
          <a:prstGeom prst="rect">
            <a:avLst/>
          </a:prstGeom>
          <a:noFill/>
        </p:spPr>
      </p:pic>
      <p:pic>
        <p:nvPicPr>
          <p:cNvPr id="13" name="Picture 2" descr="H:\VIIRS_I5_375m_detail_crop1200x800_177-207K.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71934" y="826848"/>
            <a:ext cx="4786346" cy="3190896"/>
          </a:xfrm>
          <a:prstGeom prst="rect">
            <a:avLst/>
          </a:prstGeom>
          <a:noFill/>
          <a:ln w="0">
            <a:solidFill>
              <a:srgbClr val="000000"/>
            </a:solidFill>
          </a:ln>
          <a:extLst>
            <a:ext uri="{909E8E84-426E-40DD-AFC4-6F175D3DCCD1}">
              <a14:hiddenFill xmlns:a14="http://schemas.microsoft.com/office/drawing/2010/main" xmlns="">
                <a:solidFill>
                  <a:srgbClr val="FFFFFF"/>
                </a:solidFill>
              </a14:hiddenFill>
            </a:ext>
          </a:extLst>
        </p:spPr>
      </p:pic>
      <p:sp>
        <p:nvSpPr>
          <p:cNvPr id="14" name="TextovéPole 13"/>
          <p:cNvSpPr txBox="1"/>
          <p:nvPr/>
        </p:nvSpPr>
        <p:spPr>
          <a:xfrm>
            <a:off x="5286380" y="4017745"/>
            <a:ext cx="3571900" cy="268517"/>
          </a:xfrm>
          <a:prstGeom prst="rect">
            <a:avLst/>
          </a:prstGeom>
          <a:noFill/>
          <a:ln w="0">
            <a:noFill/>
          </a:ln>
        </p:spPr>
        <p:txBody>
          <a:bodyPr wrap="square" lIns="108000" tIns="72000" rIns="108000" bIns="72000" rtlCol="0">
            <a:spAutoFit/>
          </a:bodyPr>
          <a:lstStyle/>
          <a:p>
            <a:r>
              <a:rPr lang="en-US" sz="800" smtClean="0">
                <a:solidFill>
                  <a:srgbClr val="FFFFCC"/>
                </a:solidFill>
                <a:latin typeface="Verdana" pitchFamily="34" charset="0"/>
              </a:rPr>
              <a:t>Cloud-top GW,  02:57</a:t>
            </a:r>
            <a:r>
              <a:rPr lang="en-US" sz="400" smtClean="0">
                <a:solidFill>
                  <a:srgbClr val="FFFFCC"/>
                </a:solidFill>
                <a:latin typeface="Verdana" pitchFamily="34" charset="0"/>
              </a:rPr>
              <a:t> </a:t>
            </a:r>
            <a:r>
              <a:rPr lang="en-US" sz="800" smtClean="0">
                <a:solidFill>
                  <a:srgbClr val="FFFFCC"/>
                </a:solidFill>
                <a:latin typeface="Verdana" pitchFamily="34" charset="0"/>
              </a:rPr>
              <a:t>UTC, VIIRS band I5 (BT 177-207K, 375m)</a:t>
            </a:r>
            <a:endParaRPr lang="cs-CZ" sz="800" smtClean="0">
              <a:solidFill>
                <a:srgbClr val="FFFFCC"/>
              </a:solidFill>
              <a:latin typeface="Verdana" pitchFamily="34" charset="0"/>
            </a:endParaRPr>
          </a:p>
        </p:txBody>
      </p:sp>
      <p:sp>
        <p:nvSpPr>
          <p:cNvPr id="15" name="TextovéPole 14"/>
          <p:cNvSpPr txBox="1"/>
          <p:nvPr/>
        </p:nvSpPr>
        <p:spPr>
          <a:xfrm>
            <a:off x="3714744" y="4643452"/>
            <a:ext cx="4071966" cy="268517"/>
          </a:xfrm>
          <a:prstGeom prst="rect">
            <a:avLst/>
          </a:prstGeom>
          <a:noFill/>
          <a:ln w="0">
            <a:noFill/>
          </a:ln>
        </p:spPr>
        <p:txBody>
          <a:bodyPr wrap="square" lIns="108000" tIns="72000" rIns="108000" bIns="72000" rtlCol="0">
            <a:spAutoFit/>
          </a:bodyPr>
          <a:lstStyle/>
          <a:p>
            <a:r>
              <a:rPr lang="en-US" sz="800" smtClean="0">
                <a:solidFill>
                  <a:srgbClr val="FFFFCC"/>
                </a:solidFill>
                <a:latin typeface="Verdana" pitchFamily="34" charset="0"/>
              </a:rPr>
              <a:t>02:57</a:t>
            </a:r>
            <a:r>
              <a:rPr lang="en-US" sz="400" smtClean="0">
                <a:solidFill>
                  <a:srgbClr val="FFFFCC"/>
                </a:solidFill>
                <a:latin typeface="Verdana" pitchFamily="34" charset="0"/>
              </a:rPr>
              <a:t> </a:t>
            </a:r>
            <a:r>
              <a:rPr lang="en-US" sz="800" smtClean="0">
                <a:solidFill>
                  <a:srgbClr val="FFFFCC"/>
                </a:solidFill>
                <a:latin typeface="Verdana" pitchFamily="34" charset="0"/>
              </a:rPr>
              <a:t>UTC, VIIRS DNB &amp; band I5 (BT 177-207K)</a:t>
            </a:r>
            <a:endParaRPr lang="cs-CZ" sz="800" smtClean="0">
              <a:solidFill>
                <a:srgbClr val="FFFFCC"/>
              </a:solidFill>
              <a:latin typeface="Verdana" pitchFamily="34" charset="0"/>
            </a:endParaRPr>
          </a:p>
        </p:txBody>
      </p:sp>
    </p:spTree>
    <p:extLst>
      <p:ext uri="{BB962C8B-B14F-4D97-AF65-F5344CB8AC3E}">
        <p14:creationId xmlns:p14="http://schemas.microsoft.com/office/powerpoint/2010/main" xmlns="" val="30986653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42844" y="142858"/>
            <a:ext cx="7567627"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rPr>
              <a:t>CGW in nightglow above Mauretania and Senegal  –  6 September 2016 </a:t>
            </a:r>
            <a:endParaRPr lang="cs-CZ" sz="1200" b="1">
              <a:solidFill>
                <a:srgbClr val="FF3300"/>
              </a:solidFill>
              <a:effectLst>
                <a:outerShdw blurRad="38100" dist="38100" dir="2700000" algn="tl">
                  <a:srgbClr val="C0C0C0"/>
                </a:outerShdw>
              </a:effectLst>
            </a:endParaRPr>
          </a:p>
        </p:txBody>
      </p:sp>
      <p:pic>
        <p:nvPicPr>
          <p:cNvPr id="4102" name="Picture 6" descr="F:\VIIRS-DNB airglow (posledni upravy 15.4.2018)\__ zatim nezatridene !!!\2016 - Afrika - doprohlednout AIRS\20160906 #### (day 250) zapadni Afrika !!!  AIRS ano, ale slabsi\20160906_0257utc_DNB_M15_BT_178-208K_resized-preview_crop.jpg"/>
          <p:cNvPicPr>
            <a:picLocks noChangeAspect="1" noChangeArrowheads="1"/>
          </p:cNvPicPr>
          <p:nvPr/>
        </p:nvPicPr>
        <p:blipFill>
          <a:blip r:embed="rId4" cstate="print"/>
          <a:srcRect/>
          <a:stretch>
            <a:fillRect/>
          </a:stretch>
        </p:blipFill>
        <p:spPr bwMode="auto">
          <a:xfrm>
            <a:off x="252000" y="468000"/>
            <a:ext cx="3466630" cy="4464000"/>
          </a:xfrm>
          <a:prstGeom prst="rect">
            <a:avLst/>
          </a:prstGeom>
          <a:noFill/>
        </p:spPr>
      </p:pic>
      <p:pic>
        <p:nvPicPr>
          <p:cNvPr id="5122" name="Picture 2" descr="F:\VIIRS-DNB airglow (posledni upravy 15.4.2018)\__ zatim nezatridene !!!\2016 - Afrika - doprohlednout AIRS\20160906 #### (day 250) zapadni Afrika !!!  AIRS ano, ale slabsi\0217-0229utc Aqua AIRS\AIRS swath zoom 4x images\23-24_merged_band-1500_crop.png"/>
          <p:cNvPicPr>
            <a:picLocks noChangeAspect="1" noChangeArrowheads="1"/>
          </p:cNvPicPr>
          <p:nvPr/>
        </p:nvPicPr>
        <p:blipFill>
          <a:blip r:embed="rId5" cstate="print"/>
          <a:srcRect/>
          <a:stretch>
            <a:fillRect/>
          </a:stretch>
        </p:blipFill>
        <p:spPr bwMode="auto">
          <a:xfrm>
            <a:off x="4320000" y="576000"/>
            <a:ext cx="2081931" cy="4320000"/>
          </a:xfrm>
          <a:prstGeom prst="rect">
            <a:avLst/>
          </a:prstGeom>
          <a:noFill/>
          <a:ln w="0">
            <a:solidFill>
              <a:srgbClr val="000000"/>
            </a:solidFill>
          </a:ln>
        </p:spPr>
      </p:pic>
      <p:pic>
        <p:nvPicPr>
          <p:cNvPr id="5124" name="Picture 4" descr="F:\VIIRS-DNB airglow (posledni upravy 15.4.2018)\__ zatim nezatridene !!!\2016 - Afrika - doprohlednout AIRS\20160906 #### (day 250) zapadni Afrika !!!  AIRS ano, ale slabsi\0217-0229utc Aqua AIRS\AIRS swath zoom 4x images\23-24_merged_band-2042_crop.png"/>
          <p:cNvPicPr>
            <a:picLocks noChangeAspect="1" noChangeArrowheads="1"/>
          </p:cNvPicPr>
          <p:nvPr/>
        </p:nvPicPr>
        <p:blipFill>
          <a:blip r:embed="rId6" cstate="print">
            <a:lum bright="-5000" contrast="5000"/>
          </a:blip>
          <a:srcRect/>
          <a:stretch>
            <a:fillRect/>
          </a:stretch>
        </p:blipFill>
        <p:spPr bwMode="auto">
          <a:xfrm>
            <a:off x="6480000" y="576000"/>
            <a:ext cx="2081925" cy="4320000"/>
          </a:xfrm>
          <a:prstGeom prst="rect">
            <a:avLst/>
          </a:prstGeom>
          <a:noFill/>
          <a:ln w="0">
            <a:solidFill>
              <a:srgbClr val="000000"/>
            </a:solidFill>
          </a:ln>
        </p:spPr>
      </p:pic>
      <p:sp>
        <p:nvSpPr>
          <p:cNvPr id="12" name="TextovéPole 11"/>
          <p:cNvSpPr txBox="1"/>
          <p:nvPr/>
        </p:nvSpPr>
        <p:spPr>
          <a:xfrm>
            <a:off x="5487199" y="4626934"/>
            <a:ext cx="870751" cy="230832"/>
          </a:xfrm>
          <a:prstGeom prst="rect">
            <a:avLst/>
          </a:prstGeom>
          <a:noFill/>
        </p:spPr>
        <p:txBody>
          <a:bodyPr wrap="none" rtlCol="0">
            <a:spAutoFit/>
          </a:bodyPr>
          <a:lstStyle/>
          <a:p>
            <a:r>
              <a:rPr lang="en-US" sz="900" b="1" smtClean="0">
                <a:latin typeface="Verdana" pitchFamily="34" charset="0"/>
              </a:rPr>
              <a:t>band 1500</a:t>
            </a:r>
            <a:endParaRPr lang="cs-CZ" sz="900" b="1" smtClean="0">
              <a:latin typeface="Verdana" pitchFamily="34" charset="0"/>
            </a:endParaRPr>
          </a:p>
        </p:txBody>
      </p:sp>
      <p:sp>
        <p:nvSpPr>
          <p:cNvPr id="16" name="TextovéPole 15"/>
          <p:cNvSpPr txBox="1"/>
          <p:nvPr/>
        </p:nvSpPr>
        <p:spPr>
          <a:xfrm>
            <a:off x="7558901" y="4626934"/>
            <a:ext cx="870751" cy="230832"/>
          </a:xfrm>
          <a:prstGeom prst="rect">
            <a:avLst/>
          </a:prstGeom>
          <a:noFill/>
        </p:spPr>
        <p:txBody>
          <a:bodyPr wrap="none" rtlCol="0">
            <a:spAutoFit/>
          </a:bodyPr>
          <a:lstStyle/>
          <a:p>
            <a:r>
              <a:rPr lang="en-US" sz="900" b="1" smtClean="0">
                <a:latin typeface="Verdana" pitchFamily="34" charset="0"/>
              </a:rPr>
              <a:t>band 2042</a:t>
            </a:r>
            <a:endParaRPr lang="cs-CZ" sz="900" b="1" smtClean="0">
              <a:latin typeface="Verdana" pitchFamily="34" charset="0"/>
            </a:endParaRPr>
          </a:p>
        </p:txBody>
      </p:sp>
      <p:sp>
        <p:nvSpPr>
          <p:cNvPr id="17" name="TextovéPole 16"/>
          <p:cNvSpPr txBox="1"/>
          <p:nvPr/>
        </p:nvSpPr>
        <p:spPr>
          <a:xfrm>
            <a:off x="6929454" y="269216"/>
            <a:ext cx="1686680" cy="230832"/>
          </a:xfrm>
          <a:prstGeom prst="rect">
            <a:avLst/>
          </a:prstGeom>
          <a:noFill/>
        </p:spPr>
        <p:txBody>
          <a:bodyPr wrap="none" rtlCol="0">
            <a:spAutoFit/>
          </a:bodyPr>
          <a:lstStyle/>
          <a:p>
            <a:r>
              <a:rPr lang="en-US" sz="900" b="1" smtClean="0">
                <a:solidFill>
                  <a:srgbClr val="FFFFCC"/>
                </a:solidFill>
                <a:latin typeface="Verdana" pitchFamily="34" charset="0"/>
              </a:rPr>
              <a:t>AIRS  02:20-02:30 UTC</a:t>
            </a:r>
            <a:endParaRPr lang="cs-CZ" sz="900" b="1" smtClean="0">
              <a:solidFill>
                <a:srgbClr val="FFFFCC"/>
              </a:solidFill>
              <a:latin typeface="Verdana" pitchFamily="34" charset="0"/>
            </a:endParaRPr>
          </a:p>
        </p:txBody>
      </p:sp>
    </p:spTree>
    <p:extLst>
      <p:ext uri="{BB962C8B-B14F-4D97-AF65-F5344CB8AC3E}">
        <p14:creationId xmlns:p14="http://schemas.microsoft.com/office/powerpoint/2010/main" xmlns="" val="30986653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385883" y="1491630"/>
            <a:ext cx="5922421" cy="584775"/>
          </a:xfrm>
          <a:prstGeom prst="rect">
            <a:avLst/>
          </a:prstGeom>
          <a:noFill/>
          <a:ln w="9525">
            <a:noFill/>
            <a:miter lim="800000"/>
            <a:headEnd/>
            <a:tailEnd/>
          </a:ln>
          <a:effectLst/>
        </p:spPr>
        <p:txBody>
          <a:bodyPr wrap="square">
            <a:spAutoFit/>
          </a:bodyPr>
          <a:lstStyle/>
          <a:p>
            <a:pPr algn="ctr">
              <a:defRPr/>
            </a:pPr>
            <a:r>
              <a:rPr lang="en-US" sz="1600" b="1" smtClean="0">
                <a:solidFill>
                  <a:srgbClr val="FF3300"/>
                </a:solidFill>
                <a:effectLst>
                  <a:outerShdw blurRad="38100" dist="38100" dir="2700000" algn="tl">
                    <a:srgbClr val="C0C0C0"/>
                  </a:outerShdw>
                </a:effectLst>
                <a:latin typeface="Verdana" pitchFamily="34" charset="0"/>
              </a:rPr>
              <a:t>11 April 2014  –  gravity waves in nightglow, generated by convective storms east of Taiwan   </a:t>
            </a:r>
            <a:endParaRPr lang="cs-CZ" sz="1600" b="1">
              <a:solidFill>
                <a:srgbClr val="FF33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xmlns="" val="13154131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54715" y="-1"/>
            <a:ext cx="5517685" cy="5148000"/>
          </a:xfrm>
          <a:prstGeom prst="rect">
            <a:avLst/>
          </a:prstGeom>
        </p:spPr>
      </p:pic>
      <p:sp>
        <p:nvSpPr>
          <p:cNvPr id="6" name="Text Box 5"/>
          <p:cNvSpPr txBox="1">
            <a:spLocks noChangeArrowheads="1"/>
          </p:cNvSpPr>
          <p:nvPr/>
        </p:nvSpPr>
        <p:spPr bwMode="auto">
          <a:xfrm>
            <a:off x="107504" y="93281"/>
            <a:ext cx="2592288" cy="969496"/>
          </a:xfrm>
          <a:prstGeom prst="rect">
            <a:avLst/>
          </a:prstGeom>
          <a:noFill/>
          <a:ln w="9525">
            <a:noFill/>
            <a:miter lim="800000"/>
            <a:headEnd/>
            <a:tailEnd/>
          </a:ln>
          <a:effectLst/>
        </p:spPr>
        <p:txBody>
          <a:bodyPr wrap="square">
            <a:spAutoFit/>
          </a:bodyPr>
          <a:lstStyle/>
          <a:p>
            <a:pPr>
              <a:defRPr/>
            </a:pPr>
            <a:r>
              <a:rPr lang="en-US" sz="1000" b="1">
                <a:solidFill>
                  <a:srgbClr val="FF3300"/>
                </a:solidFill>
                <a:effectLst>
                  <a:outerShdw blurRad="38100" dist="38100" dir="2700000" algn="tl">
                    <a:srgbClr val="C0C0C0"/>
                  </a:outerShdw>
                </a:effectLst>
                <a:latin typeface="Verdana" pitchFamily="34" charset="0"/>
              </a:rPr>
              <a:t>11 April </a:t>
            </a:r>
            <a:r>
              <a:rPr lang="en-US" sz="1000" b="1" smtClean="0">
                <a:solidFill>
                  <a:srgbClr val="FF3300"/>
                </a:solidFill>
                <a:effectLst>
                  <a:outerShdw blurRad="38100" dist="38100" dir="2700000" algn="tl">
                    <a:srgbClr val="C0C0C0"/>
                  </a:outerShdw>
                </a:effectLst>
                <a:latin typeface="Verdana" pitchFamily="34" charset="0"/>
              </a:rPr>
              <a:t>2018  </a:t>
            </a:r>
          </a:p>
          <a:p>
            <a:pPr>
              <a:defRPr/>
            </a:pPr>
            <a:endParaRPr lang="en-US" sz="1000" b="1" smtClean="0">
              <a:solidFill>
                <a:srgbClr val="FF3300"/>
              </a:solidFill>
              <a:effectLst>
                <a:outerShdw blurRad="38100" dist="38100" dir="2700000" algn="tl">
                  <a:srgbClr val="C0C0C0"/>
                </a:outerShdw>
              </a:effectLst>
              <a:latin typeface="Verdana" pitchFamily="34" charset="0"/>
            </a:endParaRPr>
          </a:p>
          <a:p>
            <a:pPr>
              <a:defRPr/>
            </a:pPr>
            <a:endParaRPr lang="en-US" sz="1000" b="1">
              <a:solidFill>
                <a:srgbClr val="FF3300"/>
              </a:solidFill>
              <a:effectLst>
                <a:outerShdw blurRad="38100" dist="38100" dir="2700000" algn="tl">
                  <a:srgbClr val="C0C0C0"/>
                </a:outerShdw>
              </a:effectLst>
              <a:latin typeface="Verdana" pitchFamily="34" charset="0"/>
            </a:endParaRPr>
          </a:p>
          <a:p>
            <a:pPr>
              <a:defRPr/>
            </a:pPr>
            <a:r>
              <a:rPr lang="en-US" sz="800" b="1" smtClean="0">
                <a:solidFill>
                  <a:srgbClr val="FFFFCC"/>
                </a:solidFill>
                <a:latin typeface="Verdana" pitchFamily="34" charset="0"/>
              </a:rPr>
              <a:t>16:15 UTC S-NPP</a:t>
            </a:r>
          </a:p>
          <a:p>
            <a:pPr>
              <a:defRPr/>
            </a:pPr>
            <a:r>
              <a:rPr lang="en-US" sz="100" b="1" smtClean="0">
                <a:solidFill>
                  <a:srgbClr val="FFFFCC"/>
                </a:solidFill>
                <a:latin typeface="Verdana" pitchFamily="34" charset="0"/>
              </a:rPr>
              <a:t> </a:t>
            </a:r>
          </a:p>
          <a:p>
            <a:pPr>
              <a:defRPr/>
            </a:pPr>
            <a:r>
              <a:rPr lang="en-US" sz="800" smtClean="0">
                <a:solidFill>
                  <a:srgbClr val="FFFFCC"/>
                </a:solidFill>
                <a:latin typeface="Verdana" pitchFamily="34" charset="0"/>
              </a:rPr>
              <a:t>and </a:t>
            </a:r>
            <a:r>
              <a:rPr lang="en-US" sz="800" b="1" smtClean="0">
                <a:solidFill>
                  <a:srgbClr val="FFFFCC"/>
                </a:solidFill>
                <a:latin typeface="Verdana" pitchFamily="34" charset="0"/>
              </a:rPr>
              <a:t> </a:t>
            </a:r>
          </a:p>
          <a:p>
            <a:pPr>
              <a:defRPr/>
            </a:pPr>
            <a:endParaRPr lang="en-US" sz="100" b="1" smtClean="0">
              <a:solidFill>
                <a:srgbClr val="FFFFCC"/>
              </a:solidFill>
              <a:latin typeface="Verdana" pitchFamily="34" charset="0"/>
            </a:endParaRPr>
          </a:p>
          <a:p>
            <a:pPr>
              <a:defRPr/>
            </a:pPr>
            <a:r>
              <a:rPr lang="en-US" sz="800" b="1" smtClean="0">
                <a:solidFill>
                  <a:srgbClr val="FFFFCC"/>
                </a:solidFill>
                <a:latin typeface="Verdana" pitchFamily="34" charset="0"/>
              </a:rPr>
              <a:t>17:05 UTC  NOAA-20</a:t>
            </a:r>
            <a:endParaRPr lang="cs-CZ" sz="800" b="1">
              <a:solidFill>
                <a:srgbClr val="FFFFCC"/>
              </a:solidFill>
              <a:latin typeface="Verdana" pitchFamily="34" charset="0"/>
            </a:endParaRPr>
          </a:p>
        </p:txBody>
      </p:sp>
      <p:sp>
        <p:nvSpPr>
          <p:cNvPr id="3" name="TextovéPole 2"/>
          <p:cNvSpPr txBox="1"/>
          <p:nvPr/>
        </p:nvSpPr>
        <p:spPr>
          <a:xfrm>
            <a:off x="107504" y="1563638"/>
            <a:ext cx="2304256" cy="923330"/>
          </a:xfrm>
          <a:prstGeom prst="rect">
            <a:avLst/>
          </a:prstGeom>
          <a:noFill/>
        </p:spPr>
        <p:txBody>
          <a:bodyPr wrap="square" rtlCol="0">
            <a:spAutoFit/>
          </a:bodyPr>
          <a:lstStyle/>
          <a:p>
            <a:r>
              <a:rPr lang="en-US" sz="900" smtClean="0">
                <a:solidFill>
                  <a:srgbClr val="FFFFCC"/>
                </a:solidFill>
                <a:latin typeface="Verdana" pitchFamily="34" charset="0"/>
              </a:rPr>
              <a:t>Range of the waves:</a:t>
            </a:r>
          </a:p>
          <a:p>
            <a:r>
              <a:rPr lang="en-US" sz="900">
                <a:solidFill>
                  <a:srgbClr val="FFFFCC"/>
                </a:solidFill>
                <a:latin typeface="Verdana" pitchFamily="34" charset="0"/>
              </a:rPr>
              <a:t>u</a:t>
            </a:r>
            <a:r>
              <a:rPr lang="en-US" sz="900" smtClean="0">
                <a:solidFill>
                  <a:srgbClr val="FFFFCC"/>
                </a:solidFill>
                <a:latin typeface="Verdana" pitchFamily="34" charset="0"/>
              </a:rPr>
              <a:t>p to about 2500 – 3000 km from their “parrent” storm;</a:t>
            </a:r>
          </a:p>
          <a:p>
            <a:endParaRPr lang="en-US" sz="900">
              <a:solidFill>
                <a:srgbClr val="FFFFCC"/>
              </a:solidFill>
              <a:latin typeface="Verdana" pitchFamily="34" charset="0"/>
            </a:endParaRPr>
          </a:p>
          <a:p>
            <a:r>
              <a:rPr lang="en-US" sz="900" smtClean="0">
                <a:solidFill>
                  <a:srgbClr val="FFFFCC"/>
                </a:solidFill>
                <a:latin typeface="Verdana" pitchFamily="34" charset="0"/>
              </a:rPr>
              <a:t>but only within a limited, northeast to southeast sector.</a:t>
            </a:r>
          </a:p>
        </p:txBody>
      </p:sp>
    </p:spTree>
    <p:extLst>
      <p:ext uri="{BB962C8B-B14F-4D97-AF65-F5344CB8AC3E}">
        <p14:creationId xmlns:p14="http://schemas.microsoft.com/office/powerpoint/2010/main" xmlns="" val="21737111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07504" y="93281"/>
            <a:ext cx="3960440" cy="246221"/>
          </a:xfrm>
          <a:prstGeom prst="rect">
            <a:avLst/>
          </a:prstGeom>
          <a:noFill/>
          <a:ln w="9525">
            <a:noFill/>
            <a:miter lim="800000"/>
            <a:headEnd/>
            <a:tailEnd/>
          </a:ln>
          <a:effectLst/>
        </p:spPr>
        <p:txBody>
          <a:bodyPr wrap="square">
            <a:spAutoFit/>
          </a:bodyPr>
          <a:lstStyle/>
          <a:p>
            <a:pPr>
              <a:defRPr/>
            </a:pPr>
            <a:r>
              <a:rPr lang="en-US" sz="1000" b="1">
                <a:solidFill>
                  <a:srgbClr val="FF3300"/>
                </a:solidFill>
                <a:effectLst>
                  <a:outerShdw blurRad="38100" dist="38100" dir="2700000" algn="tl">
                    <a:srgbClr val="C0C0C0"/>
                  </a:outerShdw>
                </a:effectLst>
                <a:latin typeface="Verdana" pitchFamily="34" charset="0"/>
              </a:rPr>
              <a:t>11 April 2018  17:05 </a:t>
            </a:r>
            <a:r>
              <a:rPr lang="en-US" sz="1000" b="1" smtClean="0">
                <a:solidFill>
                  <a:srgbClr val="FF3300"/>
                </a:solidFill>
                <a:effectLst>
                  <a:outerShdw blurRad="38100" dist="38100" dir="2700000" algn="tl">
                    <a:srgbClr val="C0C0C0"/>
                  </a:outerShdw>
                </a:effectLst>
                <a:latin typeface="Verdana" pitchFamily="34" charset="0"/>
              </a:rPr>
              <a:t>UTC   –   NOAA-20 (JPSS-1</a:t>
            </a:r>
            <a:r>
              <a:rPr lang="en-US" sz="1000" b="1">
                <a:solidFill>
                  <a:srgbClr val="FF3300"/>
                </a:solidFill>
                <a:effectLst>
                  <a:outerShdw blurRad="38100" dist="38100" dir="2700000" algn="tl">
                    <a:srgbClr val="C0C0C0"/>
                  </a:outerShdw>
                </a:effectLst>
                <a:latin typeface="Verdana" pitchFamily="34" charset="0"/>
              </a:rPr>
              <a:t>)</a:t>
            </a:r>
            <a:r>
              <a:rPr lang="en-US" sz="1000" b="1" smtClean="0">
                <a:solidFill>
                  <a:srgbClr val="FF3300"/>
                </a:solidFill>
                <a:effectLst>
                  <a:outerShdw blurRad="38100" dist="38100" dir="2700000" algn="tl">
                    <a:srgbClr val="C0C0C0"/>
                  </a:outerShdw>
                </a:effectLst>
                <a:latin typeface="Verdana" pitchFamily="34" charset="0"/>
              </a:rPr>
              <a:t>   </a:t>
            </a:r>
            <a:endParaRPr lang="cs-CZ" sz="1000" b="1">
              <a:solidFill>
                <a:srgbClr val="FF3300"/>
              </a:solidFill>
              <a:effectLst>
                <a:outerShdw blurRad="38100" dist="38100" dir="2700000" algn="tl">
                  <a:srgbClr val="C0C0C0"/>
                </a:outerShdw>
              </a:effectLst>
              <a:latin typeface="Verdana" pitchFamily="34" charset="0"/>
            </a:endParaRPr>
          </a:p>
        </p:txBody>
      </p:sp>
      <p:sp>
        <p:nvSpPr>
          <p:cNvPr id="7" name="TextovéPole 6"/>
          <p:cNvSpPr txBox="1"/>
          <p:nvPr/>
        </p:nvSpPr>
        <p:spPr>
          <a:xfrm>
            <a:off x="7812360" y="355471"/>
            <a:ext cx="1226618" cy="307777"/>
          </a:xfrm>
          <a:prstGeom prst="rect">
            <a:avLst/>
          </a:prstGeom>
          <a:noFill/>
        </p:spPr>
        <p:txBody>
          <a:bodyPr wrap="none" rtlCol="0">
            <a:spAutoFit/>
          </a:bodyPr>
          <a:lstStyle/>
          <a:p>
            <a:r>
              <a:rPr lang="en-US" sz="700" smtClean="0">
                <a:solidFill>
                  <a:srgbClr val="FFFFCC"/>
                </a:solidFill>
                <a:latin typeface="Verdana" pitchFamily="34" charset="0"/>
              </a:rPr>
              <a:t>DNB and</a:t>
            </a:r>
          </a:p>
          <a:p>
            <a:r>
              <a:rPr lang="en-US" sz="700" smtClean="0">
                <a:solidFill>
                  <a:srgbClr val="FFFFCC"/>
                </a:solidFill>
                <a:latin typeface="Verdana" pitchFamily="34" charset="0"/>
              </a:rPr>
              <a:t>IR M15-BT (197-240K)</a:t>
            </a:r>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2000" y="396000"/>
            <a:ext cx="7490039" cy="4500000"/>
          </a:xfrm>
          <a:prstGeom prst="rect">
            <a:avLst/>
          </a:prstGeom>
        </p:spPr>
      </p:pic>
    </p:spTree>
    <p:extLst>
      <p:ext uri="{BB962C8B-B14F-4D97-AF65-F5344CB8AC3E}">
        <p14:creationId xmlns:p14="http://schemas.microsoft.com/office/powerpoint/2010/main" xmlns="" val="41779891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
        <p:nvSpPr>
          <p:cNvPr id="6" name="Text Box 5"/>
          <p:cNvSpPr txBox="1">
            <a:spLocks noChangeArrowheads="1"/>
          </p:cNvSpPr>
          <p:nvPr/>
        </p:nvSpPr>
        <p:spPr bwMode="auto">
          <a:xfrm>
            <a:off x="107504" y="93281"/>
            <a:ext cx="3960440" cy="246221"/>
          </a:xfrm>
          <a:prstGeom prst="rect">
            <a:avLst/>
          </a:prstGeom>
          <a:noFill/>
          <a:ln w="9525">
            <a:noFill/>
            <a:miter lim="800000"/>
            <a:headEnd/>
            <a:tailEnd/>
          </a:ln>
          <a:effectLst/>
        </p:spPr>
        <p:txBody>
          <a:bodyPr wrap="square">
            <a:spAutoFit/>
          </a:bodyPr>
          <a:lstStyle/>
          <a:p>
            <a:pPr>
              <a:defRPr/>
            </a:pPr>
            <a:r>
              <a:rPr lang="en-US" sz="1000" b="1">
                <a:solidFill>
                  <a:srgbClr val="FF3300"/>
                </a:solidFill>
                <a:effectLst>
                  <a:outerShdw blurRad="38100" dist="38100" dir="2700000" algn="tl">
                    <a:srgbClr val="C0C0C0"/>
                  </a:outerShdw>
                </a:effectLst>
                <a:latin typeface="Verdana" pitchFamily="34" charset="0"/>
              </a:rPr>
              <a:t>11 April 2018  17:05 </a:t>
            </a:r>
            <a:r>
              <a:rPr lang="en-US" sz="1000" b="1" smtClean="0">
                <a:solidFill>
                  <a:srgbClr val="FF3300"/>
                </a:solidFill>
                <a:effectLst>
                  <a:outerShdw blurRad="38100" dist="38100" dir="2700000" algn="tl">
                    <a:srgbClr val="C0C0C0"/>
                  </a:outerShdw>
                </a:effectLst>
                <a:latin typeface="Verdana" pitchFamily="34" charset="0"/>
              </a:rPr>
              <a:t>UTC   –   NOAA-20 (JPSS-1</a:t>
            </a:r>
            <a:r>
              <a:rPr lang="en-US" sz="1000" b="1">
                <a:solidFill>
                  <a:srgbClr val="FF3300"/>
                </a:solidFill>
                <a:effectLst>
                  <a:outerShdw blurRad="38100" dist="38100" dir="2700000" algn="tl">
                    <a:srgbClr val="C0C0C0"/>
                  </a:outerShdw>
                </a:effectLst>
                <a:latin typeface="Verdana" pitchFamily="34" charset="0"/>
              </a:rPr>
              <a:t>)</a:t>
            </a:r>
            <a:r>
              <a:rPr lang="en-US" sz="1000" b="1" smtClean="0">
                <a:solidFill>
                  <a:srgbClr val="FF3300"/>
                </a:solidFill>
                <a:effectLst>
                  <a:outerShdw blurRad="38100" dist="38100" dir="2700000" algn="tl">
                    <a:srgbClr val="C0C0C0"/>
                  </a:outerShdw>
                </a:effectLst>
                <a:latin typeface="Verdana" pitchFamily="34" charset="0"/>
              </a:rPr>
              <a:t>   </a:t>
            </a:r>
            <a:endParaRPr lang="cs-CZ" sz="1000" b="1">
              <a:solidFill>
                <a:srgbClr val="FF3300"/>
              </a:solidFill>
              <a:effectLst>
                <a:outerShdw blurRad="38100" dist="38100" dir="2700000" algn="tl">
                  <a:srgbClr val="C0C0C0"/>
                </a:outerShdw>
              </a:effectLst>
              <a:latin typeface="Verdana" pitchFamily="34" charset="0"/>
            </a:endParaRPr>
          </a:p>
        </p:txBody>
      </p:sp>
      <p:sp>
        <p:nvSpPr>
          <p:cNvPr id="7" name="TextovéPole 6"/>
          <p:cNvSpPr txBox="1"/>
          <p:nvPr/>
        </p:nvSpPr>
        <p:spPr>
          <a:xfrm>
            <a:off x="7812360" y="355471"/>
            <a:ext cx="1058303" cy="307777"/>
          </a:xfrm>
          <a:prstGeom prst="rect">
            <a:avLst/>
          </a:prstGeom>
          <a:noFill/>
        </p:spPr>
        <p:txBody>
          <a:bodyPr wrap="none" rtlCol="0">
            <a:spAutoFit/>
          </a:bodyPr>
          <a:lstStyle/>
          <a:p>
            <a:r>
              <a:rPr lang="en-US" sz="700" smtClean="0">
                <a:solidFill>
                  <a:srgbClr val="FFFFCC"/>
                </a:solidFill>
                <a:latin typeface="Verdana" pitchFamily="34" charset="0"/>
              </a:rPr>
              <a:t>Night microphysics</a:t>
            </a:r>
          </a:p>
          <a:p>
            <a:r>
              <a:rPr lang="en-US" sz="700" smtClean="0">
                <a:solidFill>
                  <a:srgbClr val="FFFFCC"/>
                </a:solidFill>
                <a:latin typeface="Verdana" pitchFamily="34" charset="0"/>
              </a:rPr>
              <a:t>RGB image product</a:t>
            </a:r>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2000" y="396000"/>
            <a:ext cx="7490039" cy="4500000"/>
          </a:xfrm>
          <a:prstGeom prst="rect">
            <a:avLst/>
          </a:prstGeom>
        </p:spPr>
      </p:pic>
    </p:spTree>
    <p:extLst>
      <p:ext uri="{BB962C8B-B14F-4D97-AF65-F5344CB8AC3E}">
        <p14:creationId xmlns:p14="http://schemas.microsoft.com/office/powerpoint/2010/main" xmlns="" val="32463585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378018"/>
            <a:ext cx="7344816" cy="4497988"/>
          </a:xfrm>
          <a:prstGeom prst="rect">
            <a:avLst/>
          </a:prstGeom>
          <a:ln w="0">
            <a:solidFill>
              <a:schemeClr val="bg1">
                <a:lumMod val="50000"/>
              </a:schemeClr>
            </a:solidFill>
          </a:ln>
        </p:spPr>
      </p:pic>
      <p:sp>
        <p:nvSpPr>
          <p:cNvPr id="6" name="Text Box 5"/>
          <p:cNvSpPr txBox="1">
            <a:spLocks noChangeArrowheads="1"/>
          </p:cNvSpPr>
          <p:nvPr/>
        </p:nvSpPr>
        <p:spPr bwMode="auto">
          <a:xfrm>
            <a:off x="107504" y="93281"/>
            <a:ext cx="3960440" cy="246221"/>
          </a:xfrm>
          <a:prstGeom prst="rect">
            <a:avLst/>
          </a:prstGeom>
          <a:noFill/>
          <a:ln w="9525">
            <a:noFill/>
            <a:miter lim="800000"/>
            <a:headEnd/>
            <a:tailEnd/>
          </a:ln>
          <a:effectLst/>
        </p:spPr>
        <p:txBody>
          <a:bodyPr wrap="square">
            <a:spAutoFit/>
          </a:bodyPr>
          <a:lstStyle/>
          <a:p>
            <a:pPr>
              <a:defRPr/>
            </a:pPr>
            <a:r>
              <a:rPr lang="en-US" sz="1000" b="1">
                <a:solidFill>
                  <a:srgbClr val="FF3300"/>
                </a:solidFill>
                <a:effectLst>
                  <a:outerShdw blurRad="38100" dist="38100" dir="2700000" algn="tl">
                    <a:srgbClr val="C0C0C0"/>
                  </a:outerShdw>
                </a:effectLst>
                <a:latin typeface="Verdana" pitchFamily="34" charset="0"/>
              </a:rPr>
              <a:t>11 April 2018  17:05 </a:t>
            </a:r>
            <a:r>
              <a:rPr lang="en-US" sz="1000" b="1" smtClean="0">
                <a:solidFill>
                  <a:srgbClr val="FF3300"/>
                </a:solidFill>
                <a:effectLst>
                  <a:outerShdw blurRad="38100" dist="38100" dir="2700000" algn="tl">
                    <a:srgbClr val="C0C0C0"/>
                  </a:outerShdw>
                </a:effectLst>
                <a:latin typeface="Verdana" pitchFamily="34" charset="0"/>
              </a:rPr>
              <a:t>UTC   –   NOAA-20 (JPSS-1</a:t>
            </a:r>
            <a:r>
              <a:rPr lang="en-US" sz="1000" b="1">
                <a:solidFill>
                  <a:srgbClr val="FF3300"/>
                </a:solidFill>
                <a:effectLst>
                  <a:outerShdw blurRad="38100" dist="38100" dir="2700000" algn="tl">
                    <a:srgbClr val="C0C0C0"/>
                  </a:outerShdw>
                </a:effectLst>
                <a:latin typeface="Verdana" pitchFamily="34" charset="0"/>
              </a:rPr>
              <a:t>)</a:t>
            </a:r>
            <a:r>
              <a:rPr lang="en-US" sz="1000" b="1" smtClean="0">
                <a:solidFill>
                  <a:srgbClr val="FF3300"/>
                </a:solidFill>
                <a:effectLst>
                  <a:outerShdw blurRad="38100" dist="38100" dir="2700000" algn="tl">
                    <a:srgbClr val="C0C0C0"/>
                  </a:outerShdw>
                </a:effectLst>
                <a:latin typeface="Verdana" pitchFamily="34" charset="0"/>
              </a:rPr>
              <a:t>   </a:t>
            </a:r>
            <a:endParaRPr lang="cs-CZ" sz="1000" b="1">
              <a:solidFill>
                <a:srgbClr val="FF3300"/>
              </a:solidFill>
              <a:effectLst>
                <a:outerShdw blurRad="38100" dist="38100" dir="2700000" algn="tl">
                  <a:srgbClr val="C0C0C0"/>
                </a:outerShdw>
              </a:effectLst>
              <a:latin typeface="Verdana" pitchFamily="34" charset="0"/>
            </a:endParaRPr>
          </a:p>
        </p:txBody>
      </p:sp>
      <p:sp>
        <p:nvSpPr>
          <p:cNvPr id="3" name="TextovéPole 2"/>
          <p:cNvSpPr txBox="1"/>
          <p:nvPr/>
        </p:nvSpPr>
        <p:spPr>
          <a:xfrm>
            <a:off x="7668344" y="646842"/>
            <a:ext cx="1342034" cy="484748"/>
          </a:xfrm>
          <a:prstGeom prst="rect">
            <a:avLst/>
          </a:prstGeom>
          <a:noFill/>
        </p:spPr>
        <p:txBody>
          <a:bodyPr wrap="none" rtlCol="0">
            <a:spAutoFit/>
          </a:bodyPr>
          <a:lstStyle/>
          <a:p>
            <a:r>
              <a:rPr lang="en-US" sz="1050">
                <a:solidFill>
                  <a:srgbClr val="FFFFCC"/>
                </a:solidFill>
                <a:latin typeface="Verdana" pitchFamily="34" charset="0"/>
              </a:rPr>
              <a:t>W</a:t>
            </a:r>
            <a:r>
              <a:rPr lang="en-US" sz="1050" smtClean="0">
                <a:solidFill>
                  <a:srgbClr val="FFFFCC"/>
                </a:solidFill>
                <a:latin typeface="Verdana" pitchFamily="34" charset="0"/>
              </a:rPr>
              <a:t>avelengths:</a:t>
            </a:r>
          </a:p>
          <a:p>
            <a:endParaRPr lang="en-US" sz="500">
              <a:solidFill>
                <a:srgbClr val="FFFFCC"/>
              </a:solidFill>
              <a:latin typeface="Verdana" pitchFamily="34" charset="0"/>
            </a:endParaRPr>
          </a:p>
          <a:p>
            <a:r>
              <a:rPr lang="en-US" sz="1000">
                <a:solidFill>
                  <a:srgbClr val="FFFFCC"/>
                </a:solidFill>
                <a:latin typeface="Verdana" pitchFamily="34" charset="0"/>
              </a:rPr>
              <a:t>a</a:t>
            </a:r>
            <a:r>
              <a:rPr lang="en-US" sz="1000" smtClean="0">
                <a:solidFill>
                  <a:srgbClr val="FFFFCC"/>
                </a:solidFill>
                <a:latin typeface="Verdana" pitchFamily="34" charset="0"/>
              </a:rPr>
              <a:t>bout 26 – 32 km</a:t>
            </a:r>
            <a:endParaRPr lang="en-US" sz="1050" smtClean="0">
              <a:solidFill>
                <a:srgbClr val="FFFFCC"/>
              </a:solidFill>
              <a:latin typeface="Verdana" pitchFamily="34" charset="0"/>
            </a:endParaRPr>
          </a:p>
        </p:txBody>
      </p:sp>
    </p:spTree>
    <p:extLst>
      <p:ext uri="{BB962C8B-B14F-4D97-AF65-F5344CB8AC3E}">
        <p14:creationId xmlns:p14="http://schemas.microsoft.com/office/powerpoint/2010/main" xmlns="" val="33029924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pic>
        <p:nvPicPr>
          <p:cNvPr id="6" name="Picture 2" descr="M:\[2] prednasky\airglow\images\Airglow Chart.jpg"/>
          <p:cNvPicPr>
            <a:picLocks noChangeAspect="1" noChangeArrowheads="1"/>
          </p:cNvPicPr>
          <p:nvPr/>
        </p:nvPicPr>
        <p:blipFill>
          <a:blip r:embed="rId4" cstate="print">
            <a:lum bright="10000"/>
          </a:blip>
          <a:srcRect/>
          <a:stretch>
            <a:fillRect/>
          </a:stretch>
        </p:blipFill>
        <p:spPr bwMode="auto">
          <a:xfrm>
            <a:off x="1691680" y="1003543"/>
            <a:ext cx="4320000" cy="1009014"/>
          </a:xfrm>
          <a:prstGeom prst="rect">
            <a:avLst/>
          </a:prstGeom>
          <a:noFill/>
          <a:ln>
            <a:solidFill>
              <a:schemeClr val="tx1"/>
            </a:solidFill>
          </a:ln>
        </p:spPr>
      </p:pic>
      <p:sp>
        <p:nvSpPr>
          <p:cNvPr id="7" name="Obousměrná vodorovná šipka 6"/>
          <p:cNvSpPr>
            <a:spLocks noChangeAspect="1"/>
          </p:cNvSpPr>
          <p:nvPr/>
        </p:nvSpPr>
        <p:spPr bwMode="auto">
          <a:xfrm>
            <a:off x="3048834" y="573689"/>
            <a:ext cx="4032000" cy="357266"/>
          </a:xfrm>
          <a:prstGeom prst="leftRightArrow">
            <a:avLst>
              <a:gd name="adj1" fmla="val 11962"/>
              <a:gd name="adj2" fmla="val 13913"/>
            </a:avLst>
          </a:prstGeom>
          <a:solidFill>
            <a:srgbClr val="FFFFCC">
              <a:alpha val="60000"/>
            </a:srgbClr>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8" name="TextovéPole 7"/>
          <p:cNvSpPr txBox="1"/>
          <p:nvPr/>
        </p:nvSpPr>
        <p:spPr>
          <a:xfrm>
            <a:off x="3635896" y="515456"/>
            <a:ext cx="2475358" cy="215444"/>
          </a:xfrm>
          <a:prstGeom prst="rect">
            <a:avLst/>
          </a:prstGeom>
          <a:noFill/>
        </p:spPr>
        <p:txBody>
          <a:bodyPr wrap="none" rtlCol="0">
            <a:spAutoFit/>
          </a:bodyPr>
          <a:lstStyle/>
          <a:p>
            <a:r>
              <a:rPr lang="cs-CZ" sz="800" smtClean="0">
                <a:solidFill>
                  <a:srgbClr val="FFFFCC"/>
                </a:solidFill>
              </a:rPr>
              <a:t>VIIRS D</a:t>
            </a:r>
            <a:r>
              <a:rPr lang="en-US" sz="800" smtClean="0">
                <a:solidFill>
                  <a:srgbClr val="FFFFCC"/>
                </a:solidFill>
              </a:rPr>
              <a:t>ay/Night band range (0.5 – 0.9 µm)</a:t>
            </a:r>
            <a:endParaRPr lang="en-US" sz="800">
              <a:solidFill>
                <a:srgbClr val="FFFFCC"/>
              </a:solidFill>
            </a:endParaRPr>
          </a:p>
        </p:txBody>
      </p:sp>
      <p:sp>
        <p:nvSpPr>
          <p:cNvPr id="9" name="TextovéPole 8"/>
          <p:cNvSpPr txBox="1"/>
          <p:nvPr/>
        </p:nvSpPr>
        <p:spPr>
          <a:xfrm>
            <a:off x="2400314" y="2011655"/>
            <a:ext cx="3240360" cy="200055"/>
          </a:xfrm>
          <a:prstGeom prst="rect">
            <a:avLst/>
          </a:prstGeom>
          <a:noFill/>
          <a:ln w="0">
            <a:noFill/>
          </a:ln>
        </p:spPr>
        <p:txBody>
          <a:bodyPr wrap="square" lIns="0" rIns="36000" rtlCol="0">
            <a:spAutoFit/>
          </a:bodyPr>
          <a:lstStyle/>
          <a:p>
            <a:pPr algn="ctr"/>
            <a:r>
              <a:rPr lang="en-US" sz="700" smtClean="0">
                <a:solidFill>
                  <a:schemeClr val="bg1">
                    <a:lumMod val="75000"/>
                  </a:schemeClr>
                </a:solidFill>
              </a:rPr>
              <a:t>Image source:</a:t>
            </a:r>
            <a:r>
              <a:rPr lang="cs-CZ" sz="700" smtClean="0">
                <a:solidFill>
                  <a:schemeClr val="bg1">
                    <a:lumMod val="75000"/>
                  </a:schemeClr>
                </a:solidFill>
              </a:rPr>
              <a:t>   </a:t>
            </a:r>
            <a:r>
              <a:rPr lang="en-US" sz="700" i="1" smtClean="0">
                <a:solidFill>
                  <a:schemeClr val="bg1">
                    <a:lumMod val="75000"/>
                  </a:schemeClr>
                </a:solidFill>
                <a:hlinkClick r:id="rId5"/>
              </a:rPr>
              <a:t>http://www.atoptics.co.uk/highsky/airglow2.htm</a:t>
            </a:r>
            <a:r>
              <a:rPr lang="en-US" sz="700" smtClean="0">
                <a:solidFill>
                  <a:schemeClr val="bg1">
                    <a:lumMod val="75000"/>
                  </a:schemeClr>
                </a:solidFill>
              </a:rPr>
              <a:t>  </a:t>
            </a:r>
            <a:endParaRPr lang="en-US" sz="700">
              <a:solidFill>
                <a:schemeClr val="bg1">
                  <a:lumMod val="75000"/>
                </a:schemeClr>
              </a:solidFill>
            </a:endParaRPr>
          </a:p>
        </p:txBody>
      </p:sp>
      <p:sp>
        <p:nvSpPr>
          <p:cNvPr id="10" name="TextovéPole 9"/>
          <p:cNvSpPr txBox="1"/>
          <p:nvPr/>
        </p:nvSpPr>
        <p:spPr>
          <a:xfrm>
            <a:off x="1043608" y="2283718"/>
            <a:ext cx="7200800" cy="1569660"/>
          </a:xfrm>
          <a:prstGeom prst="rect">
            <a:avLst/>
          </a:prstGeom>
          <a:noFill/>
        </p:spPr>
        <p:txBody>
          <a:bodyPr wrap="square" rtlCol="0">
            <a:spAutoFit/>
          </a:bodyPr>
          <a:lstStyle/>
          <a:p>
            <a:pPr algn="just"/>
            <a:r>
              <a:rPr lang="en-US" sz="1000" b="1" smtClean="0">
                <a:solidFill>
                  <a:srgbClr val="FF0000"/>
                </a:solidFill>
              </a:rPr>
              <a:t>Airglow sources</a:t>
            </a:r>
            <a:r>
              <a:rPr lang="cs-CZ" sz="900" smtClean="0"/>
              <a:t>  </a:t>
            </a:r>
            <a:r>
              <a:rPr lang="en-US" sz="900" smtClean="0"/>
              <a:t> </a:t>
            </a:r>
            <a:r>
              <a:rPr lang="en-US" sz="900" smtClean="0">
                <a:solidFill>
                  <a:srgbClr val="FFFFCC"/>
                </a:solidFill>
              </a:rPr>
              <a:t>–  processes related to de-excitation of atoms and molecules, excited by solar ultraviolet radiation during the daytime hours, including chemiluminescence. In contrast to aurora, airglow can be observed globally.  </a:t>
            </a:r>
          </a:p>
          <a:p>
            <a:pPr marL="449263" indent="274638"/>
            <a:endParaRPr lang="cs-CZ" sz="900" smtClean="0">
              <a:solidFill>
                <a:srgbClr val="FFFFCC"/>
              </a:solidFill>
            </a:endParaRPr>
          </a:p>
          <a:p>
            <a:pPr marL="449263" indent="274638">
              <a:buFont typeface="Wingdings" pitchFamily="2" charset="2"/>
              <a:buChar char="Ø"/>
              <a:tabLst>
                <a:tab pos="449263" algn="l"/>
              </a:tabLst>
            </a:pPr>
            <a:r>
              <a:rPr lang="en-US" sz="900" smtClean="0">
                <a:solidFill>
                  <a:srgbClr val="FFFFCC"/>
                </a:solidFill>
              </a:rPr>
              <a:t>blue</a:t>
            </a:r>
            <a:r>
              <a:rPr lang="cs-CZ" sz="900" smtClean="0">
                <a:solidFill>
                  <a:srgbClr val="FFFFCC"/>
                </a:solidFill>
              </a:rPr>
              <a:t> – </a:t>
            </a:r>
            <a:r>
              <a:rPr lang="en-US" sz="900" smtClean="0">
                <a:solidFill>
                  <a:srgbClr val="FFFFCC"/>
                </a:solidFill>
              </a:rPr>
              <a:t>molecular oxygen</a:t>
            </a:r>
            <a:r>
              <a:rPr lang="cs-CZ" sz="900" smtClean="0">
                <a:solidFill>
                  <a:srgbClr val="FFFFCC"/>
                </a:solidFill>
              </a:rPr>
              <a:t>,</a:t>
            </a:r>
            <a:r>
              <a:rPr lang="en-US" sz="900" smtClean="0">
                <a:solidFill>
                  <a:srgbClr val="FFFFCC"/>
                </a:solidFill>
              </a:rPr>
              <a:t> </a:t>
            </a:r>
            <a:r>
              <a:rPr lang="cs-CZ" sz="900" smtClean="0">
                <a:solidFill>
                  <a:srgbClr val="FFFFCC"/>
                </a:solidFill>
              </a:rPr>
              <a:t> </a:t>
            </a:r>
            <a:r>
              <a:rPr lang="en-US" sz="900" smtClean="0">
                <a:solidFill>
                  <a:srgbClr val="FFFFCC"/>
                </a:solidFill>
              </a:rPr>
              <a:t>~ </a:t>
            </a:r>
            <a:r>
              <a:rPr lang="cs-CZ" sz="900" smtClean="0">
                <a:solidFill>
                  <a:srgbClr val="FFFFCC"/>
                </a:solidFill>
              </a:rPr>
              <a:t>95 km</a:t>
            </a:r>
          </a:p>
          <a:p>
            <a:pPr marL="449263" indent="274638">
              <a:buFont typeface="Wingdings" pitchFamily="2" charset="2"/>
              <a:buChar char="Ø"/>
              <a:tabLst>
                <a:tab pos="449263" algn="l"/>
              </a:tabLst>
            </a:pPr>
            <a:endParaRPr lang="cs-CZ" sz="500" smtClean="0"/>
          </a:p>
          <a:p>
            <a:pPr marL="449263" indent="274638">
              <a:buFont typeface="Wingdings" pitchFamily="2" charset="2"/>
              <a:buChar char="Ø"/>
              <a:tabLst>
                <a:tab pos="449263" algn="l"/>
              </a:tabLst>
            </a:pPr>
            <a:r>
              <a:rPr lang="en-US" sz="900" b="1" smtClean="0">
                <a:solidFill>
                  <a:srgbClr val="00B050"/>
                </a:solidFill>
              </a:rPr>
              <a:t>green</a:t>
            </a:r>
            <a:r>
              <a:rPr lang="cs-CZ" sz="900" smtClean="0"/>
              <a:t> </a:t>
            </a:r>
            <a:r>
              <a:rPr lang="cs-CZ" sz="900" smtClean="0">
                <a:solidFill>
                  <a:srgbClr val="FFFFCC"/>
                </a:solidFill>
              </a:rPr>
              <a:t>– </a:t>
            </a:r>
            <a:r>
              <a:rPr lang="en-US" sz="900" smtClean="0">
                <a:solidFill>
                  <a:srgbClr val="FFFFCC"/>
                </a:solidFill>
              </a:rPr>
              <a:t>atoms of oxygen (557.7 nm), </a:t>
            </a:r>
            <a:r>
              <a:rPr lang="cs-CZ" sz="900" smtClean="0">
                <a:solidFill>
                  <a:srgbClr val="FFFFCC"/>
                </a:solidFill>
              </a:rPr>
              <a:t> 90 – 100 km </a:t>
            </a:r>
          </a:p>
          <a:p>
            <a:pPr marL="449263" indent="274638">
              <a:buFont typeface="Wingdings" pitchFamily="2" charset="2"/>
              <a:buChar char="Ø"/>
              <a:tabLst>
                <a:tab pos="449263" algn="l"/>
              </a:tabLst>
            </a:pPr>
            <a:endParaRPr lang="cs-CZ" sz="500" smtClean="0"/>
          </a:p>
          <a:p>
            <a:pPr marL="449263" indent="274638">
              <a:buFont typeface="Wingdings" pitchFamily="2" charset="2"/>
              <a:buChar char="Ø"/>
              <a:tabLst>
                <a:tab pos="449263" algn="l"/>
              </a:tabLst>
            </a:pPr>
            <a:r>
              <a:rPr lang="en-US" sz="900" smtClean="0">
                <a:solidFill>
                  <a:srgbClr val="FFFFCC"/>
                </a:solidFill>
              </a:rPr>
              <a:t>yellow</a:t>
            </a:r>
            <a:r>
              <a:rPr lang="cs-CZ" sz="900" smtClean="0">
                <a:solidFill>
                  <a:srgbClr val="FFFFCC"/>
                </a:solidFill>
              </a:rPr>
              <a:t> – </a:t>
            </a:r>
            <a:r>
              <a:rPr lang="en-US" sz="900" smtClean="0">
                <a:solidFill>
                  <a:srgbClr val="FFFFCC"/>
                </a:solidFill>
              </a:rPr>
              <a:t>sodium atoms</a:t>
            </a:r>
            <a:r>
              <a:rPr lang="cs-CZ" sz="900" smtClean="0">
                <a:solidFill>
                  <a:srgbClr val="FFFFCC"/>
                </a:solidFill>
              </a:rPr>
              <a:t> (</a:t>
            </a:r>
            <a:r>
              <a:rPr lang="en-US" sz="900" smtClean="0">
                <a:solidFill>
                  <a:srgbClr val="FFFFCC"/>
                </a:solidFill>
              </a:rPr>
              <a:t>589 nm, meteorite origin, or possibly sea salt</a:t>
            </a:r>
            <a:r>
              <a:rPr lang="cs-CZ" sz="900" smtClean="0">
                <a:solidFill>
                  <a:srgbClr val="FFFFCC"/>
                </a:solidFill>
              </a:rPr>
              <a:t>)</a:t>
            </a:r>
            <a:r>
              <a:rPr lang="en-US" sz="900" smtClean="0">
                <a:solidFill>
                  <a:srgbClr val="FFFFCC"/>
                </a:solidFill>
              </a:rPr>
              <a:t>,  ~ 92 km</a:t>
            </a:r>
            <a:endParaRPr lang="cs-CZ" sz="900" smtClean="0">
              <a:solidFill>
                <a:srgbClr val="FFFFCC"/>
              </a:solidFill>
            </a:endParaRPr>
          </a:p>
          <a:p>
            <a:pPr marL="449263" indent="274638">
              <a:buFont typeface="Wingdings" pitchFamily="2" charset="2"/>
              <a:buChar char="Ø"/>
              <a:tabLst>
                <a:tab pos="449263" algn="l"/>
              </a:tabLst>
            </a:pPr>
            <a:endParaRPr lang="cs-CZ" sz="500" smtClean="0">
              <a:solidFill>
                <a:srgbClr val="FFFFCC"/>
              </a:solidFill>
            </a:endParaRPr>
          </a:p>
          <a:p>
            <a:pPr marL="449263" indent="274638">
              <a:buFont typeface="Wingdings" pitchFamily="2" charset="2"/>
              <a:buChar char="Ø"/>
              <a:tabLst>
                <a:tab pos="449263" algn="l"/>
              </a:tabLst>
            </a:pPr>
            <a:r>
              <a:rPr lang="en-US" sz="900" smtClean="0">
                <a:solidFill>
                  <a:srgbClr val="FFFFCC"/>
                </a:solidFill>
              </a:rPr>
              <a:t>red</a:t>
            </a:r>
            <a:r>
              <a:rPr lang="cs-CZ" sz="900" smtClean="0">
                <a:solidFill>
                  <a:srgbClr val="FFFFCC"/>
                </a:solidFill>
              </a:rPr>
              <a:t> – atom</a:t>
            </a:r>
            <a:r>
              <a:rPr lang="en-US" sz="900" smtClean="0">
                <a:solidFill>
                  <a:srgbClr val="FFFFCC"/>
                </a:solidFill>
              </a:rPr>
              <a:t>s of oxygen (630, 636.4 nm)</a:t>
            </a:r>
            <a:r>
              <a:rPr lang="cs-CZ" sz="900" smtClean="0">
                <a:solidFill>
                  <a:srgbClr val="FFFFCC"/>
                </a:solidFill>
              </a:rPr>
              <a:t>, </a:t>
            </a:r>
            <a:r>
              <a:rPr lang="en-US" sz="900" smtClean="0">
                <a:solidFill>
                  <a:srgbClr val="FFFFCC"/>
                </a:solidFill>
              </a:rPr>
              <a:t> 150 – 300 km</a:t>
            </a:r>
            <a:endParaRPr lang="cs-CZ" sz="900" smtClean="0">
              <a:solidFill>
                <a:srgbClr val="FFFFCC"/>
              </a:solidFill>
            </a:endParaRPr>
          </a:p>
          <a:p>
            <a:pPr marL="449263" indent="274638">
              <a:buFont typeface="Wingdings" pitchFamily="2" charset="2"/>
              <a:buChar char="Ø"/>
              <a:tabLst>
                <a:tab pos="449263" algn="l"/>
              </a:tabLst>
            </a:pPr>
            <a:endParaRPr lang="cs-CZ" sz="500" smtClean="0"/>
          </a:p>
          <a:p>
            <a:pPr marL="449263" indent="274638">
              <a:buFont typeface="Wingdings" pitchFamily="2" charset="2"/>
              <a:buChar char="Ø"/>
              <a:tabLst>
                <a:tab pos="449263" algn="l"/>
              </a:tabLst>
            </a:pPr>
            <a:r>
              <a:rPr lang="en-US" sz="900" b="1" smtClean="0">
                <a:solidFill>
                  <a:srgbClr val="FF0000"/>
                </a:solidFill>
              </a:rPr>
              <a:t>red and near</a:t>
            </a:r>
            <a:r>
              <a:rPr lang="cs-CZ" sz="900" b="1" smtClean="0">
                <a:solidFill>
                  <a:srgbClr val="FF0000"/>
                </a:solidFill>
              </a:rPr>
              <a:t> IR </a:t>
            </a:r>
            <a:r>
              <a:rPr lang="en-US" sz="900" b="1" smtClean="0">
                <a:solidFill>
                  <a:srgbClr val="FF0000"/>
                </a:solidFill>
              </a:rPr>
              <a:t>range</a:t>
            </a:r>
            <a:r>
              <a:rPr lang="cs-CZ" sz="900" smtClean="0"/>
              <a:t> </a:t>
            </a:r>
            <a:r>
              <a:rPr lang="cs-CZ" sz="900" smtClean="0">
                <a:solidFill>
                  <a:srgbClr val="FFFFCC"/>
                </a:solidFill>
              </a:rPr>
              <a:t>– hydroxyl</a:t>
            </a:r>
            <a:r>
              <a:rPr lang="en-US" sz="900" smtClean="0">
                <a:solidFill>
                  <a:srgbClr val="FFFFCC"/>
                </a:solidFill>
              </a:rPr>
              <a:t> radicals</a:t>
            </a:r>
            <a:r>
              <a:rPr lang="cs-CZ" sz="900" smtClean="0">
                <a:solidFill>
                  <a:srgbClr val="FFFFCC"/>
                </a:solidFill>
              </a:rPr>
              <a:t> (OH), </a:t>
            </a:r>
            <a:r>
              <a:rPr lang="en-US" sz="900" smtClean="0">
                <a:solidFill>
                  <a:srgbClr val="FFFFCC"/>
                </a:solidFill>
              </a:rPr>
              <a:t> 85 – 90 km </a:t>
            </a:r>
          </a:p>
        </p:txBody>
      </p:sp>
      <p:sp>
        <p:nvSpPr>
          <p:cNvPr id="14" name="Text Box 5"/>
          <p:cNvSpPr txBox="1">
            <a:spLocks noChangeArrowheads="1"/>
          </p:cNvSpPr>
          <p:nvPr/>
        </p:nvSpPr>
        <p:spPr bwMode="auto">
          <a:xfrm>
            <a:off x="179512" y="149900"/>
            <a:ext cx="6120680" cy="307777"/>
          </a:xfrm>
          <a:prstGeom prst="rect">
            <a:avLst/>
          </a:prstGeom>
          <a:noFill/>
          <a:ln w="9525">
            <a:noFill/>
            <a:miter lim="800000"/>
            <a:headEnd/>
            <a:tailEnd/>
          </a:ln>
          <a:effectLst/>
        </p:spPr>
        <p:txBody>
          <a:bodyPr wrap="square">
            <a:spAutoFit/>
          </a:bodyPr>
          <a:lstStyle/>
          <a:p>
            <a:pPr>
              <a:defRPr/>
            </a:pPr>
            <a:r>
              <a:rPr lang="en-US" sz="1400" b="1" smtClean="0">
                <a:solidFill>
                  <a:srgbClr val="FF3300"/>
                </a:solidFill>
                <a:effectLst>
                  <a:outerShdw blurRad="38100" dist="38100" dir="2700000" algn="tl">
                    <a:srgbClr val="C0C0C0"/>
                  </a:outerShdw>
                </a:effectLst>
                <a:latin typeface="Verdana" pitchFamily="34" charset="0"/>
              </a:rPr>
              <a:t>Airglow (nightglow) and the VIIRS Day/Night Band</a:t>
            </a:r>
            <a:endParaRPr lang="cs-CZ" sz="1400" b="1">
              <a:solidFill>
                <a:srgbClr val="FF3300"/>
              </a:solidFill>
              <a:effectLst>
                <a:outerShdw blurRad="38100" dist="38100" dir="2700000" algn="tl">
                  <a:srgbClr val="C0C0C0"/>
                </a:outerShdw>
              </a:effectLst>
              <a:latin typeface="Verdana" pitchFamily="34" charset="0"/>
            </a:endParaRPr>
          </a:p>
        </p:txBody>
      </p:sp>
      <p:sp>
        <p:nvSpPr>
          <p:cNvPr id="11" name="TextovéPole 10"/>
          <p:cNvSpPr txBox="1"/>
          <p:nvPr/>
        </p:nvSpPr>
        <p:spPr>
          <a:xfrm>
            <a:off x="1043608" y="3893391"/>
            <a:ext cx="7386044" cy="910607"/>
          </a:xfrm>
          <a:prstGeom prst="rect">
            <a:avLst/>
          </a:prstGeom>
          <a:noFill/>
          <a:ln>
            <a:noFill/>
          </a:ln>
        </p:spPr>
        <p:txBody>
          <a:bodyPr wrap="square" lIns="108000" tIns="108000" rIns="108000" bIns="108000" rtlCol="0">
            <a:spAutoFit/>
          </a:bodyPr>
          <a:lstStyle/>
          <a:p>
            <a:pPr algn="just"/>
            <a:r>
              <a:rPr lang="en-US" sz="900" dirty="0" smtClean="0">
                <a:solidFill>
                  <a:srgbClr val="FFFFCC"/>
                </a:solidFill>
                <a:latin typeface="Verdana" pitchFamily="34" charset="0"/>
              </a:rPr>
              <a:t>Given the broadband nature of the VIIRS Day/Night Band, it is not possible to make any inferences about wavelengths of the airglow features observed in this band, and neither about the height of these. All spectral lines between 0.5 and 0.9 µm and airglow layers are superimposed in DNB images.</a:t>
            </a:r>
            <a:r>
              <a:rPr lang="cs-CZ" sz="900" dirty="0" smtClean="0">
                <a:solidFill>
                  <a:srgbClr val="FFFFCC"/>
                </a:solidFill>
                <a:latin typeface="Verdana" pitchFamily="34" charset="0"/>
              </a:rPr>
              <a:t> </a:t>
            </a:r>
            <a:r>
              <a:rPr lang="en-US" sz="900" dirty="0" smtClean="0">
                <a:solidFill>
                  <a:srgbClr val="FFFFCC"/>
                </a:solidFill>
                <a:latin typeface="Verdana" pitchFamily="34" charset="0"/>
              </a:rPr>
              <a:t>As the emissions at 150-300 km are much weaker compared to those originating between 85 – 100 km, </a:t>
            </a:r>
            <a:r>
              <a:rPr lang="en-US" sz="900" b="1" dirty="0" smtClean="0">
                <a:solidFill>
                  <a:srgbClr val="FFFFCC"/>
                </a:solidFill>
                <a:latin typeface="Verdana" pitchFamily="34" charset="0"/>
              </a:rPr>
              <a:t>all nightglow features observed in DNB imagery are located at 85 – 100 km</a:t>
            </a:r>
            <a:r>
              <a:rPr lang="en-US" sz="900" dirty="0" smtClean="0">
                <a:solidFill>
                  <a:srgbClr val="FFFFCC"/>
                </a:solidFill>
                <a:latin typeface="Verdana" pitchFamily="34" charset="0"/>
              </a:rPr>
              <a:t>, near the mesopause.</a:t>
            </a:r>
          </a:p>
        </p:txBody>
      </p:sp>
      <p:sp>
        <p:nvSpPr>
          <p:cNvPr id="12"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extLst>
      <p:ext uri="{BB962C8B-B14F-4D97-AF65-F5344CB8AC3E}">
        <p14:creationId xmlns:p14="http://schemas.microsoft.com/office/powerpoint/2010/main" xmlns="" val="37698659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extLst>
      <p:ext uri="{BB962C8B-B14F-4D97-AF65-F5344CB8AC3E}">
        <p14:creationId xmlns:p14="http://schemas.microsoft.com/office/powerpoint/2010/main" xmlns="" val="4839546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3"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5" name="Picture 2" descr="M:\[2] prednasky\Suomi-NPP DNB a airglow\Beletsky-red.jpg"/>
          <p:cNvPicPr>
            <a:picLocks noChangeAspect="1" noChangeArrowheads="1"/>
          </p:cNvPicPr>
          <p:nvPr/>
        </p:nvPicPr>
        <p:blipFill>
          <a:blip r:embed="rId4" cstate="print"/>
          <a:srcRect/>
          <a:stretch>
            <a:fillRect/>
          </a:stretch>
        </p:blipFill>
        <p:spPr bwMode="auto">
          <a:xfrm>
            <a:off x="35999" y="915870"/>
            <a:ext cx="4863998" cy="2736000"/>
          </a:xfrm>
          <a:prstGeom prst="rect">
            <a:avLst/>
          </a:prstGeom>
          <a:noFill/>
          <a:ln w="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pic>
        <p:nvPicPr>
          <p:cNvPr id="6" name="Picture 3" descr="M:\[2] prednasky\Suomi-NPP DNB a airglow\Beletsky-green.jpg"/>
          <p:cNvPicPr>
            <a:picLocks noChangeAspect="1" noChangeArrowheads="1"/>
          </p:cNvPicPr>
          <p:nvPr/>
        </p:nvPicPr>
        <p:blipFill>
          <a:blip r:embed="rId5" cstate="print"/>
          <a:srcRect/>
          <a:stretch>
            <a:fillRect/>
          </a:stretch>
        </p:blipFill>
        <p:spPr bwMode="auto">
          <a:xfrm>
            <a:off x="4950000" y="915870"/>
            <a:ext cx="4149385" cy="2736000"/>
          </a:xfrm>
          <a:prstGeom prst="rect">
            <a:avLst/>
          </a:prstGeom>
          <a:noFill/>
          <a:ln w="0">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7" name="TextovéPole 6"/>
          <p:cNvSpPr txBox="1"/>
          <p:nvPr/>
        </p:nvSpPr>
        <p:spPr>
          <a:xfrm>
            <a:off x="1691680" y="4444538"/>
            <a:ext cx="5801588" cy="215444"/>
          </a:xfrm>
          <a:prstGeom prst="rect">
            <a:avLst/>
          </a:prstGeom>
          <a:noFill/>
        </p:spPr>
        <p:txBody>
          <a:bodyPr wrap="none" rtlCol="0">
            <a:spAutoFit/>
          </a:bodyPr>
          <a:lstStyle/>
          <a:p>
            <a:r>
              <a:rPr lang="en-US" sz="800" smtClean="0">
                <a:solidFill>
                  <a:schemeClr val="bg1">
                    <a:lumMod val="75000"/>
                  </a:schemeClr>
                </a:solidFill>
              </a:rPr>
              <a:t>Yuri Beletsky</a:t>
            </a:r>
            <a:r>
              <a:rPr lang="en-US" sz="800">
                <a:solidFill>
                  <a:schemeClr val="bg1">
                    <a:lumMod val="75000"/>
                  </a:schemeClr>
                </a:solidFill>
              </a:rPr>
              <a:t>, 2015/2016, </a:t>
            </a:r>
            <a:r>
              <a:rPr lang="en-US" sz="800" smtClean="0">
                <a:solidFill>
                  <a:schemeClr val="bg1">
                    <a:lumMod val="75000"/>
                  </a:schemeClr>
                </a:solidFill>
              </a:rPr>
              <a:t>Chile, </a:t>
            </a:r>
            <a:r>
              <a:rPr lang="cs-CZ" sz="800" smtClean="0">
                <a:solidFill>
                  <a:schemeClr val="bg1">
                    <a:lumMod val="75000"/>
                  </a:schemeClr>
                </a:solidFill>
              </a:rPr>
              <a:t> </a:t>
            </a:r>
            <a:r>
              <a:rPr lang="en-US" sz="800" smtClean="0">
                <a:solidFill>
                  <a:schemeClr val="bg1">
                    <a:lumMod val="75000"/>
                  </a:schemeClr>
                </a:solidFill>
              </a:rPr>
              <a:t> </a:t>
            </a:r>
            <a:r>
              <a:rPr lang="cs-CZ" sz="800" i="1" smtClean="0">
                <a:solidFill>
                  <a:schemeClr val="bg1">
                    <a:lumMod val="75000"/>
                  </a:schemeClr>
                </a:solidFill>
                <a:hlinkClick r:id="rId6"/>
              </a:rPr>
              <a:t>www.facebook.com/yuribeletskyphoto</a:t>
            </a:r>
            <a:r>
              <a:rPr lang="en-US" sz="800" smtClean="0">
                <a:solidFill>
                  <a:schemeClr val="bg1">
                    <a:lumMod val="75000"/>
                  </a:schemeClr>
                </a:solidFill>
              </a:rPr>
              <a:t>,</a:t>
            </a:r>
            <a:r>
              <a:rPr lang="cs-CZ" sz="800" smtClean="0">
                <a:solidFill>
                  <a:schemeClr val="bg1">
                    <a:lumMod val="75000"/>
                  </a:schemeClr>
                </a:solidFill>
              </a:rPr>
              <a:t> </a:t>
            </a:r>
            <a:r>
              <a:rPr lang="cs-CZ" sz="800" i="1" smtClean="0">
                <a:solidFill>
                  <a:schemeClr val="bg1">
                    <a:lumMod val="75000"/>
                  </a:schemeClr>
                </a:solidFill>
                <a:hlinkClick r:id="rId7"/>
              </a:rPr>
              <a:t>www.instagram.com/yuribeletsky/</a:t>
            </a:r>
            <a:endParaRPr lang="en-US" sz="800" smtClean="0">
              <a:solidFill>
                <a:schemeClr val="bg1">
                  <a:lumMod val="75000"/>
                </a:schemeClr>
              </a:solidFill>
            </a:endParaRPr>
          </a:p>
        </p:txBody>
      </p:sp>
      <p:sp>
        <p:nvSpPr>
          <p:cNvPr id="8" name="Text Box 5"/>
          <p:cNvSpPr txBox="1">
            <a:spLocks noChangeArrowheads="1"/>
          </p:cNvSpPr>
          <p:nvPr/>
        </p:nvSpPr>
        <p:spPr bwMode="auto">
          <a:xfrm>
            <a:off x="179512" y="149900"/>
            <a:ext cx="6120680" cy="276999"/>
          </a:xfrm>
          <a:prstGeom prst="rect">
            <a:avLst/>
          </a:prstGeom>
          <a:noFill/>
          <a:ln w="9525">
            <a:noFill/>
            <a:miter lim="800000"/>
            <a:headEnd/>
            <a:tailEnd/>
          </a:ln>
          <a:effectLst/>
        </p:spPr>
        <p:txBody>
          <a:bodyPr wrap="square">
            <a:spAutoFit/>
          </a:bodyPr>
          <a:lstStyle/>
          <a:p>
            <a:pPr>
              <a:defRPr/>
            </a:pPr>
            <a:r>
              <a:rPr lang="en-US" sz="1200" b="1" smtClean="0">
                <a:solidFill>
                  <a:srgbClr val="FF3300"/>
                </a:solidFill>
                <a:effectLst>
                  <a:outerShdw blurRad="38100" dist="38100" dir="2700000" algn="tl">
                    <a:srgbClr val="C0C0C0"/>
                  </a:outerShdw>
                </a:effectLst>
                <a:latin typeface="Verdana" pitchFamily="34" charset="0"/>
              </a:rPr>
              <a:t>Example of nocturnal airglow (nightglow) in ground-based photos </a:t>
            </a:r>
            <a:endParaRPr lang="cs-CZ" sz="1200" b="1">
              <a:solidFill>
                <a:srgbClr val="FF3300"/>
              </a:solidFill>
              <a:effectLst>
                <a:outerShdw blurRad="38100" dist="38100" dir="2700000" algn="tl">
                  <a:srgbClr val="C0C0C0"/>
                </a:outerShdw>
              </a:effectLst>
              <a:latin typeface="Verdana" pitchFamily="34" charset="0"/>
            </a:endParaRPr>
          </a:p>
        </p:txBody>
      </p:sp>
      <p:sp>
        <p:nvSpPr>
          <p:cNvPr id="2" name="TextovéPole 1"/>
          <p:cNvSpPr txBox="1"/>
          <p:nvPr/>
        </p:nvSpPr>
        <p:spPr>
          <a:xfrm>
            <a:off x="895916" y="3709070"/>
            <a:ext cx="2811988" cy="230832"/>
          </a:xfrm>
          <a:prstGeom prst="rect">
            <a:avLst/>
          </a:prstGeom>
          <a:noFill/>
        </p:spPr>
        <p:txBody>
          <a:bodyPr wrap="none" rtlCol="0">
            <a:spAutoFit/>
          </a:bodyPr>
          <a:lstStyle/>
          <a:p>
            <a:r>
              <a:rPr lang="en-US" sz="900" smtClean="0">
                <a:solidFill>
                  <a:srgbClr val="FFFFCC"/>
                </a:solidFill>
                <a:latin typeface="Verdana" pitchFamily="34" charset="0"/>
              </a:rPr>
              <a:t>Hydroxyl emissions (red and NIR, 85-90 km)</a:t>
            </a:r>
          </a:p>
        </p:txBody>
      </p:sp>
      <p:sp>
        <p:nvSpPr>
          <p:cNvPr id="9" name="TextovéPole 8"/>
          <p:cNvSpPr txBox="1"/>
          <p:nvPr/>
        </p:nvSpPr>
        <p:spPr>
          <a:xfrm>
            <a:off x="5580112" y="3723878"/>
            <a:ext cx="2986715" cy="230832"/>
          </a:xfrm>
          <a:prstGeom prst="rect">
            <a:avLst/>
          </a:prstGeom>
          <a:noFill/>
        </p:spPr>
        <p:txBody>
          <a:bodyPr wrap="none" rtlCol="0">
            <a:spAutoFit/>
          </a:bodyPr>
          <a:lstStyle/>
          <a:p>
            <a:r>
              <a:rPr lang="en-US" sz="900" smtClean="0">
                <a:solidFill>
                  <a:srgbClr val="FFFFCC"/>
                </a:solidFill>
                <a:latin typeface="Verdana" pitchFamily="34" charset="0"/>
              </a:rPr>
              <a:t>Oxygen 557.7 nm emission (green, 90-100 km)</a:t>
            </a:r>
          </a:p>
        </p:txBody>
      </p:sp>
    </p:spTree>
    <p:extLst>
      <p:ext uri="{BB962C8B-B14F-4D97-AF65-F5344CB8AC3E}">
        <p14:creationId xmlns:p14="http://schemas.microsoft.com/office/powerpoint/2010/main" xmlns="" val="40083406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pic>
        <p:nvPicPr>
          <p:cNvPr id="6" name="Picture 2" descr="http://www.jpss.noaa.gov/assets/jpss_brand/JPSS_EMBLEM_300px.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09652" y="280114"/>
            <a:ext cx="720000" cy="720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 Box 5"/>
          <p:cNvSpPr txBox="1">
            <a:spLocks noChangeArrowheads="1"/>
          </p:cNvSpPr>
          <p:nvPr/>
        </p:nvSpPr>
        <p:spPr bwMode="auto">
          <a:xfrm>
            <a:off x="285720" y="357172"/>
            <a:ext cx="6228185" cy="338554"/>
          </a:xfrm>
          <a:prstGeom prst="rect">
            <a:avLst/>
          </a:prstGeom>
          <a:noFill/>
          <a:ln w="9525">
            <a:noFill/>
            <a:miter lim="800000"/>
            <a:headEnd/>
            <a:tailEnd/>
          </a:ln>
          <a:effectLst/>
        </p:spPr>
        <p:txBody>
          <a:bodyPr wrap="square">
            <a:spAutoFit/>
          </a:bodyPr>
          <a:lstStyle/>
          <a:p>
            <a:pPr>
              <a:defRPr/>
            </a:pPr>
            <a:r>
              <a:rPr lang="en-US" sz="1600" b="1" smtClean="0">
                <a:solidFill>
                  <a:srgbClr val="FF3300"/>
                </a:solidFill>
                <a:effectLst>
                  <a:outerShdw blurRad="38100" dist="38100" dir="2700000" algn="tl">
                    <a:srgbClr val="C0C0C0"/>
                  </a:outerShdw>
                </a:effectLst>
              </a:rPr>
              <a:t>SNPP and </a:t>
            </a:r>
            <a:r>
              <a:rPr lang="cs-CZ" sz="1600" b="1" smtClean="0">
                <a:solidFill>
                  <a:srgbClr val="FF3300"/>
                </a:solidFill>
                <a:effectLst>
                  <a:outerShdw blurRad="38100" dist="38100" dir="2700000" algn="tl">
                    <a:srgbClr val="C0C0C0"/>
                  </a:outerShdw>
                </a:effectLst>
              </a:rPr>
              <a:t>JPSS</a:t>
            </a:r>
            <a:r>
              <a:rPr lang="en-US" sz="1600" b="1" smtClean="0">
                <a:solidFill>
                  <a:srgbClr val="FF3300"/>
                </a:solidFill>
                <a:effectLst>
                  <a:outerShdw blurRad="38100" dist="38100" dir="2700000" algn="tl">
                    <a:srgbClr val="C0C0C0"/>
                  </a:outerShdw>
                </a:effectLst>
              </a:rPr>
              <a:t> </a:t>
            </a:r>
            <a:r>
              <a:rPr lang="en-US" sz="1400" b="1" smtClean="0">
                <a:solidFill>
                  <a:srgbClr val="FF3300"/>
                </a:solidFill>
                <a:effectLst>
                  <a:outerShdw blurRad="38100" dist="38100" dir="2700000" algn="tl">
                    <a:srgbClr val="C0C0C0"/>
                  </a:outerShdw>
                </a:effectLst>
              </a:rPr>
              <a:t>(</a:t>
            </a:r>
            <a:r>
              <a:rPr lang="cs-CZ" sz="1400" b="1" smtClean="0">
                <a:solidFill>
                  <a:srgbClr val="FF3300"/>
                </a:solidFill>
                <a:effectLst>
                  <a:outerShdw blurRad="38100" dist="38100" dir="2700000" algn="tl">
                    <a:srgbClr val="C0C0C0"/>
                  </a:outerShdw>
                </a:effectLst>
              </a:rPr>
              <a:t>Joint</a:t>
            </a:r>
            <a:r>
              <a:rPr lang="en-US" sz="1400" b="1" smtClean="0">
                <a:solidFill>
                  <a:srgbClr val="FF3300"/>
                </a:solidFill>
                <a:effectLst>
                  <a:outerShdw blurRad="38100" dist="38100" dir="2700000" algn="tl">
                    <a:srgbClr val="C0C0C0"/>
                  </a:outerShdw>
                </a:effectLst>
              </a:rPr>
              <a:t> Polar</a:t>
            </a:r>
            <a:r>
              <a:rPr lang="cs-CZ" sz="1400" b="1" smtClean="0">
                <a:solidFill>
                  <a:srgbClr val="FF3300"/>
                </a:solidFill>
                <a:effectLst>
                  <a:outerShdw blurRad="38100" dist="38100" dir="2700000" algn="tl">
                    <a:srgbClr val="C0C0C0"/>
                  </a:outerShdw>
                </a:effectLst>
              </a:rPr>
              <a:t> </a:t>
            </a:r>
            <a:r>
              <a:rPr lang="en-US" sz="1400" b="1" smtClean="0">
                <a:solidFill>
                  <a:srgbClr val="FF3300"/>
                </a:solidFill>
                <a:effectLst>
                  <a:outerShdw blurRad="38100" dist="38100" dir="2700000" algn="tl">
                    <a:srgbClr val="C0C0C0"/>
                  </a:outerShdw>
                </a:effectLst>
              </a:rPr>
              <a:t>Satellite System)</a:t>
            </a:r>
            <a:r>
              <a:rPr lang="en-US" sz="1600" b="1" smtClean="0">
                <a:solidFill>
                  <a:srgbClr val="FF3300"/>
                </a:solidFill>
                <a:effectLst>
                  <a:outerShdw blurRad="38100" dist="38100" dir="2700000" algn="tl">
                    <a:srgbClr val="C0C0C0"/>
                  </a:outerShdw>
                </a:effectLst>
              </a:rPr>
              <a:t> satellites</a:t>
            </a:r>
            <a:endParaRPr lang="cs-CZ" sz="1600" b="1">
              <a:solidFill>
                <a:srgbClr val="FF3300"/>
              </a:solidFill>
              <a:effectLst>
                <a:outerShdw blurRad="38100" dist="38100" dir="2700000" algn="tl">
                  <a:srgbClr val="C0C0C0"/>
                </a:outerShdw>
              </a:effectLst>
            </a:endParaRPr>
          </a:p>
        </p:txBody>
      </p:sp>
      <p:sp>
        <p:nvSpPr>
          <p:cNvPr id="9" name="TextovéPole 8"/>
          <p:cNvSpPr txBox="1"/>
          <p:nvPr/>
        </p:nvSpPr>
        <p:spPr>
          <a:xfrm>
            <a:off x="5293946" y="1347614"/>
            <a:ext cx="3635772" cy="2349462"/>
          </a:xfrm>
          <a:prstGeom prst="rect">
            <a:avLst/>
          </a:prstGeom>
          <a:noFill/>
          <a:ln w="0">
            <a:noFill/>
          </a:ln>
        </p:spPr>
        <p:txBody>
          <a:bodyPr wrap="square" lIns="144000" tIns="108000" rIns="144000" bIns="108000" rtlCol="0">
            <a:spAutoFit/>
          </a:bodyPr>
          <a:lstStyle/>
          <a:p>
            <a:pPr marL="285750" indent="-285750">
              <a:buFont typeface="Wingdings" panose="05000000000000000000" pitchFamily="2" charset="2"/>
              <a:buChar char="Ø"/>
            </a:pPr>
            <a:r>
              <a:rPr lang="en-US" sz="1100" b="1" smtClean="0">
                <a:solidFill>
                  <a:srgbClr val="FFFFCC"/>
                </a:solidFill>
              </a:rPr>
              <a:t>Suomi</a:t>
            </a:r>
            <a:r>
              <a:rPr lang="cs-CZ" sz="1100" b="1" smtClean="0">
                <a:solidFill>
                  <a:srgbClr val="FFFFCC"/>
                </a:solidFill>
              </a:rPr>
              <a:t>-</a:t>
            </a:r>
            <a:r>
              <a:rPr lang="en-US" sz="1100" b="1" smtClean="0">
                <a:solidFill>
                  <a:srgbClr val="FFFFCC"/>
                </a:solidFill>
              </a:rPr>
              <a:t>NPP (SNPP)</a:t>
            </a:r>
            <a:r>
              <a:rPr lang="cs-CZ" sz="1100" smtClean="0">
                <a:solidFill>
                  <a:srgbClr val="FFFFCC"/>
                </a:solidFill>
              </a:rPr>
              <a:t>	</a:t>
            </a:r>
            <a:r>
              <a:rPr lang="en-US" sz="1100" smtClean="0">
                <a:solidFill>
                  <a:srgbClr val="FFFFCC"/>
                </a:solidFill>
              </a:rPr>
              <a:t>–  2011-10-28</a:t>
            </a:r>
            <a:br>
              <a:rPr lang="en-US" sz="1100" smtClean="0">
                <a:solidFill>
                  <a:srgbClr val="FFFFCC"/>
                </a:solidFill>
              </a:rPr>
            </a:br>
            <a:endParaRPr lang="en-US" sz="1050" smtClean="0">
              <a:solidFill>
                <a:srgbClr val="FFFFCC"/>
              </a:solidFill>
            </a:endParaRPr>
          </a:p>
          <a:p>
            <a:pPr marL="285750" indent="-285750">
              <a:buFont typeface="Wingdings" panose="05000000000000000000" pitchFamily="2" charset="2"/>
              <a:buChar char="Ø"/>
            </a:pPr>
            <a:r>
              <a:rPr lang="en-US" sz="1100" b="1" smtClean="0">
                <a:solidFill>
                  <a:srgbClr val="FFFFCC"/>
                </a:solidFill>
              </a:rPr>
              <a:t>JPSS-1 / NOAA 20  </a:t>
            </a:r>
            <a:r>
              <a:rPr lang="cs-CZ" sz="1100" smtClean="0">
                <a:solidFill>
                  <a:srgbClr val="FFFFCC"/>
                </a:solidFill>
              </a:rPr>
              <a:t>	</a:t>
            </a:r>
            <a:r>
              <a:rPr lang="en-US" sz="1100" smtClean="0">
                <a:solidFill>
                  <a:srgbClr val="FFFFCC"/>
                </a:solidFill>
              </a:rPr>
              <a:t>–  2017-11-18</a:t>
            </a:r>
            <a:br>
              <a:rPr lang="en-US" sz="1100" smtClean="0">
                <a:solidFill>
                  <a:srgbClr val="FFFFCC"/>
                </a:solidFill>
              </a:rPr>
            </a:br>
            <a:endParaRPr lang="en-US" sz="1100" smtClean="0">
              <a:solidFill>
                <a:srgbClr val="FFFFCC"/>
              </a:solidFill>
            </a:endParaRPr>
          </a:p>
          <a:p>
            <a:pPr marL="285750" indent="-285750">
              <a:buFont typeface="Wingdings" panose="05000000000000000000" pitchFamily="2" charset="2"/>
              <a:buChar char="Ø"/>
            </a:pPr>
            <a:endParaRPr lang="en-US" sz="600">
              <a:solidFill>
                <a:srgbClr val="FFFFCC"/>
              </a:solidFill>
            </a:endParaRPr>
          </a:p>
          <a:p>
            <a:pPr marL="285750" indent="-285750">
              <a:buFont typeface="Wingdings" panose="05000000000000000000" pitchFamily="2" charset="2"/>
              <a:buChar char="Ø"/>
            </a:pPr>
            <a:r>
              <a:rPr lang="en-US" sz="1100" smtClean="0">
                <a:solidFill>
                  <a:srgbClr val="FFFFCC"/>
                </a:solidFill>
              </a:rPr>
              <a:t>JPSS-2       </a:t>
            </a:r>
            <a:r>
              <a:rPr lang="cs-CZ" sz="1100" smtClean="0">
                <a:solidFill>
                  <a:srgbClr val="FFFFCC"/>
                </a:solidFill>
              </a:rPr>
              <a:t>	</a:t>
            </a:r>
            <a:r>
              <a:rPr lang="en-US" sz="1100" smtClean="0">
                <a:solidFill>
                  <a:srgbClr val="FFFFCC"/>
                </a:solidFill>
              </a:rPr>
              <a:t>~ </a:t>
            </a:r>
            <a:r>
              <a:rPr lang="cs-CZ" sz="1100" smtClean="0">
                <a:solidFill>
                  <a:srgbClr val="FFFFCC"/>
                </a:solidFill>
              </a:rPr>
              <a:t> </a:t>
            </a:r>
            <a:r>
              <a:rPr lang="en-US" sz="1100" smtClean="0">
                <a:solidFill>
                  <a:srgbClr val="FFFFCC"/>
                </a:solidFill>
              </a:rPr>
              <a:t>2022</a:t>
            </a:r>
          </a:p>
          <a:p>
            <a:pPr marL="285750" indent="-285750">
              <a:buFont typeface="Wingdings" panose="05000000000000000000" pitchFamily="2" charset="2"/>
              <a:buChar char="Ø"/>
            </a:pPr>
            <a:endParaRPr lang="en-US" sz="600">
              <a:solidFill>
                <a:srgbClr val="FFFFCC"/>
              </a:solidFill>
            </a:endParaRPr>
          </a:p>
          <a:p>
            <a:pPr marL="285750" indent="-285750">
              <a:buFont typeface="Wingdings" panose="05000000000000000000" pitchFamily="2" charset="2"/>
              <a:buChar char="Ø"/>
            </a:pPr>
            <a:r>
              <a:rPr lang="en-US" sz="1100" smtClean="0">
                <a:solidFill>
                  <a:srgbClr val="FFFFCC"/>
                </a:solidFill>
              </a:rPr>
              <a:t>JPSS-3       </a:t>
            </a:r>
            <a:r>
              <a:rPr lang="cs-CZ" sz="1100" smtClean="0">
                <a:solidFill>
                  <a:srgbClr val="FFFFCC"/>
                </a:solidFill>
              </a:rPr>
              <a:t>	</a:t>
            </a:r>
            <a:r>
              <a:rPr lang="en-US" sz="1100" smtClean="0">
                <a:solidFill>
                  <a:srgbClr val="FFFFCC"/>
                </a:solidFill>
              </a:rPr>
              <a:t>~ </a:t>
            </a:r>
            <a:r>
              <a:rPr lang="cs-CZ" sz="1100" smtClean="0">
                <a:solidFill>
                  <a:srgbClr val="FFFFCC"/>
                </a:solidFill>
              </a:rPr>
              <a:t> </a:t>
            </a:r>
            <a:r>
              <a:rPr lang="en-US" sz="1100" smtClean="0">
                <a:solidFill>
                  <a:srgbClr val="FFFFCC"/>
                </a:solidFill>
              </a:rPr>
              <a:t>2026</a:t>
            </a:r>
          </a:p>
          <a:p>
            <a:pPr marL="285750" indent="-285750">
              <a:buFont typeface="Wingdings" panose="05000000000000000000" pitchFamily="2" charset="2"/>
              <a:buChar char="Ø"/>
            </a:pPr>
            <a:endParaRPr lang="en-US" sz="600">
              <a:solidFill>
                <a:srgbClr val="FFFFCC"/>
              </a:solidFill>
            </a:endParaRPr>
          </a:p>
          <a:p>
            <a:pPr marL="285750" indent="-285750">
              <a:buFont typeface="Wingdings" panose="05000000000000000000" pitchFamily="2" charset="2"/>
              <a:buChar char="Ø"/>
            </a:pPr>
            <a:r>
              <a:rPr lang="en-US" sz="1100" smtClean="0">
                <a:solidFill>
                  <a:srgbClr val="FFFFCC"/>
                </a:solidFill>
              </a:rPr>
              <a:t>JPSS-4       </a:t>
            </a:r>
            <a:r>
              <a:rPr lang="cs-CZ" sz="1100" smtClean="0">
                <a:solidFill>
                  <a:srgbClr val="FFFFCC"/>
                </a:solidFill>
              </a:rPr>
              <a:t>	</a:t>
            </a:r>
            <a:r>
              <a:rPr lang="en-US" sz="1100" smtClean="0">
                <a:solidFill>
                  <a:srgbClr val="FFFFCC"/>
                </a:solidFill>
              </a:rPr>
              <a:t>~ </a:t>
            </a:r>
            <a:r>
              <a:rPr lang="cs-CZ" sz="1100" smtClean="0">
                <a:solidFill>
                  <a:srgbClr val="FFFFCC"/>
                </a:solidFill>
              </a:rPr>
              <a:t> </a:t>
            </a:r>
            <a:r>
              <a:rPr lang="en-US" sz="1100" smtClean="0">
                <a:solidFill>
                  <a:srgbClr val="FFFFCC"/>
                </a:solidFill>
              </a:rPr>
              <a:t>2031  </a:t>
            </a:r>
          </a:p>
          <a:p>
            <a:pPr marL="285750" indent="-285750">
              <a:buFont typeface="Wingdings" panose="05000000000000000000" pitchFamily="2" charset="2"/>
              <a:buChar char="Ø"/>
            </a:pPr>
            <a:endParaRPr lang="en-US" sz="1100">
              <a:solidFill>
                <a:srgbClr val="FFFFCC"/>
              </a:solidFill>
            </a:endParaRPr>
          </a:p>
          <a:p>
            <a:endParaRPr lang="en-US" sz="1100" smtClean="0">
              <a:solidFill>
                <a:srgbClr val="FFFFCC"/>
              </a:solidFill>
            </a:endParaRPr>
          </a:p>
          <a:p>
            <a:r>
              <a:rPr lang="en-US" sz="1100" smtClean="0">
                <a:solidFill>
                  <a:srgbClr val="FFFFCC"/>
                </a:solidFill>
              </a:rPr>
              <a:t>NOAA-20 on the same orbit as SNPP, half orbit behind, ~ 50 minutes later</a:t>
            </a:r>
            <a:endParaRPr lang="cs-CZ" sz="1100">
              <a:solidFill>
                <a:srgbClr val="FFFFCC"/>
              </a:solidFill>
            </a:endParaRPr>
          </a:p>
        </p:txBody>
      </p:sp>
      <p:pic>
        <p:nvPicPr>
          <p:cNvPr id="10" name="Picture 2" descr="M:\_ NPP\schemata\NPP_satellite.pn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rightnessContrast bright="-10000"/>
                    </a14:imgEffect>
                  </a14:imgLayer>
                </a14:imgProps>
              </a:ext>
            </a:extLst>
          </a:blip>
          <a:srcRect/>
          <a:stretch>
            <a:fillRect/>
          </a:stretch>
        </p:blipFill>
        <p:spPr bwMode="auto">
          <a:xfrm>
            <a:off x="1007483" y="1071552"/>
            <a:ext cx="3993145" cy="2428892"/>
          </a:xfrm>
          <a:prstGeom prst="rect">
            <a:avLst/>
          </a:prstGeom>
          <a:noFill/>
          <a:ln>
            <a:gradFill>
              <a:gsLst>
                <a:gs pos="0">
                  <a:schemeClr val="bg1">
                    <a:lumMod val="75000"/>
                  </a:schemeClr>
                </a:gs>
                <a:gs pos="50000">
                  <a:schemeClr val="accent1">
                    <a:tint val="44500"/>
                    <a:satMod val="160000"/>
                  </a:schemeClr>
                </a:gs>
                <a:gs pos="100000">
                  <a:schemeClr val="accent1">
                    <a:tint val="23500"/>
                    <a:satMod val="160000"/>
                  </a:schemeClr>
                </a:gs>
              </a:gsLst>
              <a:lin ang="5400000" scaled="0"/>
            </a:gradFill>
          </a:ln>
        </p:spPr>
      </p:pic>
      <p:sp>
        <p:nvSpPr>
          <p:cNvPr id="11" name="TextovéPole 5"/>
          <p:cNvSpPr txBox="1">
            <a:spLocks noChangeArrowheads="1"/>
          </p:cNvSpPr>
          <p:nvPr/>
        </p:nvSpPr>
        <p:spPr bwMode="auto">
          <a:xfrm>
            <a:off x="941639" y="3753088"/>
            <a:ext cx="4701931" cy="961802"/>
          </a:xfrm>
          <a:prstGeom prst="rect">
            <a:avLst/>
          </a:prstGeom>
          <a:noFill/>
          <a:ln w="9525">
            <a:noFill/>
            <a:miter lim="800000"/>
            <a:headEnd/>
            <a:tailEnd/>
          </a:ln>
        </p:spPr>
        <p:txBody>
          <a:bodyPr wrap="square">
            <a:spAutoFit/>
          </a:bodyPr>
          <a:lstStyle/>
          <a:p>
            <a:pPr marL="182563" indent="-182563">
              <a:buFont typeface="Arial" charset="0"/>
              <a:buChar char="•"/>
            </a:pPr>
            <a:r>
              <a:rPr lang="en-US" sz="1050">
                <a:effectLst/>
                <a:hlinkClick r:id="rId7"/>
              </a:rPr>
              <a:t>Visible Infrared Imaging Radiometer Suite (VIIRS)</a:t>
            </a:r>
            <a:r>
              <a:rPr lang="cs-CZ" sz="1050">
                <a:effectLst/>
                <a:hlinkClick r:id="rId7"/>
              </a:rPr>
              <a:t>   </a:t>
            </a:r>
            <a:endParaRPr lang="cs-CZ" sz="1050">
              <a:effectLst/>
            </a:endParaRPr>
          </a:p>
          <a:p>
            <a:pPr marL="182563" indent="-182563">
              <a:buFont typeface="Arial" charset="0"/>
              <a:buChar char="•"/>
            </a:pPr>
            <a:endParaRPr lang="cs-CZ" sz="100">
              <a:effectLst/>
            </a:endParaRPr>
          </a:p>
          <a:p>
            <a:pPr marL="182563" indent="-182563">
              <a:buFont typeface="Arial" charset="0"/>
              <a:buChar char="•"/>
            </a:pPr>
            <a:r>
              <a:rPr lang="en-US" sz="1050">
                <a:effectLst/>
                <a:hlinkClick r:id="rId8"/>
              </a:rPr>
              <a:t>Advanced Technology Microwave Sounder (ATMS)</a:t>
            </a:r>
            <a:r>
              <a:rPr lang="cs-CZ" sz="1050">
                <a:effectLst/>
              </a:rPr>
              <a:t>  </a:t>
            </a:r>
          </a:p>
          <a:p>
            <a:pPr marL="182563" indent="-182563">
              <a:buFont typeface="Arial" charset="0"/>
              <a:buChar char="•"/>
            </a:pPr>
            <a:endParaRPr lang="en-US" sz="100">
              <a:effectLst/>
            </a:endParaRPr>
          </a:p>
          <a:p>
            <a:pPr marL="182563" indent="-182563">
              <a:buFont typeface="Arial" charset="0"/>
              <a:buChar char="•"/>
            </a:pPr>
            <a:r>
              <a:rPr lang="en-US" sz="1050">
                <a:effectLst/>
                <a:hlinkClick r:id="rId9"/>
              </a:rPr>
              <a:t>Cross-track Infrared Sounder (CrIS)</a:t>
            </a:r>
            <a:r>
              <a:rPr lang="cs-CZ" sz="1050">
                <a:effectLst/>
              </a:rPr>
              <a:t>   </a:t>
            </a:r>
            <a:endParaRPr lang="en-US" sz="1050">
              <a:effectLst/>
            </a:endParaRPr>
          </a:p>
          <a:p>
            <a:pPr marL="182563" indent="-182563">
              <a:buFont typeface="Arial" charset="0"/>
              <a:buChar char="•"/>
            </a:pPr>
            <a:endParaRPr lang="cs-CZ" sz="100">
              <a:effectLst/>
              <a:hlinkClick r:id="rId10"/>
            </a:endParaRPr>
          </a:p>
          <a:p>
            <a:pPr marL="182563" indent="-182563">
              <a:buFont typeface="Arial" charset="0"/>
              <a:buChar char="•"/>
            </a:pPr>
            <a:r>
              <a:rPr lang="en-US" sz="1050">
                <a:effectLst/>
                <a:hlinkClick r:id="rId10"/>
              </a:rPr>
              <a:t>Ozone Mapping and Profiler Suite (OMPS)</a:t>
            </a:r>
            <a:r>
              <a:rPr lang="cs-CZ" sz="1050">
                <a:effectLst/>
              </a:rPr>
              <a:t>  </a:t>
            </a:r>
            <a:endParaRPr lang="en-US" sz="1050">
              <a:effectLst/>
            </a:endParaRPr>
          </a:p>
          <a:p>
            <a:pPr marL="182563" indent="-182563">
              <a:buFont typeface="Arial" charset="0"/>
              <a:buChar char="•"/>
            </a:pPr>
            <a:endParaRPr lang="cs-CZ" sz="100">
              <a:effectLst/>
              <a:hlinkClick r:id="rId11"/>
            </a:endParaRPr>
          </a:p>
          <a:p>
            <a:pPr marL="182563" indent="-182563">
              <a:buFont typeface="Arial" charset="0"/>
              <a:buChar char="•"/>
            </a:pPr>
            <a:r>
              <a:rPr lang="en-US" sz="1050">
                <a:effectLst/>
                <a:hlinkClick r:id="rId11"/>
              </a:rPr>
              <a:t>Clouds and the Earth's Radiant Energy System (CERES)</a:t>
            </a:r>
            <a:endParaRPr lang="en-US" sz="1050">
              <a:effectLst/>
            </a:endParaRPr>
          </a:p>
        </p:txBody>
      </p:sp>
      <p:pic>
        <p:nvPicPr>
          <p:cNvPr id="12" name="Picture 2" descr="N:\NPP documents and information\S-NPP_logo.png"/>
          <p:cNvPicPr>
            <a:picLocks noChangeAspect="1" noChangeArrowheads="1"/>
          </p:cNvPicPr>
          <p:nvPr/>
        </p:nvPicPr>
        <p:blipFill>
          <a:blip r:embed="rId12" cstate="print"/>
          <a:srcRect/>
          <a:stretch>
            <a:fillRect/>
          </a:stretch>
        </p:blipFill>
        <p:spPr bwMode="auto">
          <a:xfrm>
            <a:off x="6826695" y="280114"/>
            <a:ext cx="737156" cy="720000"/>
          </a:xfrm>
          <a:prstGeom prst="rect">
            <a:avLst/>
          </a:prstGeom>
          <a:noFill/>
        </p:spPr>
      </p:pic>
      <p:sp>
        <p:nvSpPr>
          <p:cNvPr id="13" name="Zaoblený obdélník 12"/>
          <p:cNvSpPr/>
          <p:nvPr/>
        </p:nvSpPr>
        <p:spPr bwMode="auto">
          <a:xfrm>
            <a:off x="3170810" y="3143254"/>
            <a:ext cx="1044000" cy="288032"/>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Tree>
    <p:extLst>
      <p:ext uri="{BB962C8B-B14F-4D97-AF65-F5344CB8AC3E}">
        <p14:creationId xmlns:p14="http://schemas.microsoft.com/office/powerpoint/2010/main" xmlns="" val="37401822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background_2014_1600x900.png"/>
          <p:cNvPicPr>
            <a:picLocks noChangeAspect="1"/>
          </p:cNvPicPr>
          <p:nvPr/>
        </p:nvPicPr>
        <p:blipFill>
          <a:blip r:embed="rId3" cstate="print"/>
          <a:stretch>
            <a:fillRect/>
          </a:stretch>
        </p:blipFill>
        <p:spPr>
          <a:xfrm>
            <a:off x="0" y="0"/>
            <a:ext cx="9144000" cy="5143500"/>
          </a:xfrm>
          <a:prstGeom prst="rect">
            <a:avLst/>
          </a:prstGeom>
        </p:spPr>
      </p:pic>
      <p:sp>
        <p:nvSpPr>
          <p:cNvPr id="5" name="Text Box 5"/>
          <p:cNvSpPr txBox="1">
            <a:spLocks noChangeArrowheads="1"/>
          </p:cNvSpPr>
          <p:nvPr/>
        </p:nvSpPr>
        <p:spPr bwMode="auto">
          <a:xfrm>
            <a:off x="214313" y="134511"/>
            <a:ext cx="7021983" cy="276999"/>
          </a:xfrm>
          <a:prstGeom prst="rect">
            <a:avLst/>
          </a:prstGeom>
          <a:noFill/>
          <a:ln w="9525">
            <a:noFill/>
            <a:miter lim="800000"/>
            <a:headEnd/>
            <a:tailEnd/>
          </a:ln>
          <a:effectLst/>
        </p:spPr>
        <p:txBody>
          <a:bodyPr wrap="square">
            <a:spAutoFit/>
          </a:bodyPr>
          <a:lstStyle/>
          <a:p>
            <a:pPr>
              <a:defRPr/>
            </a:pPr>
            <a:r>
              <a:rPr lang="cs-CZ" sz="1200" b="1" smtClean="0">
                <a:solidFill>
                  <a:srgbClr val="FF3300"/>
                </a:solidFill>
                <a:effectLst>
                  <a:outerShdw blurRad="38100" dist="38100" dir="2700000" algn="tl">
                    <a:srgbClr val="C0C0C0"/>
                  </a:outerShdw>
                </a:effectLst>
              </a:rPr>
              <a:t>VIIRS</a:t>
            </a:r>
            <a:r>
              <a:rPr lang="en-US" sz="1200" b="1" smtClean="0">
                <a:solidFill>
                  <a:srgbClr val="FF3300"/>
                </a:solidFill>
                <a:effectLst>
                  <a:outerShdw blurRad="38100" dist="38100" dir="2700000" algn="tl">
                    <a:srgbClr val="C0C0C0"/>
                  </a:outerShdw>
                </a:effectLst>
              </a:rPr>
              <a:t> </a:t>
            </a:r>
            <a:r>
              <a:rPr lang="cs-CZ" sz="1200" b="1" smtClean="0">
                <a:solidFill>
                  <a:srgbClr val="FF3300"/>
                </a:solidFill>
                <a:effectLst>
                  <a:outerShdw blurRad="38100" dist="38100" dir="2700000" algn="tl">
                    <a:srgbClr val="C0C0C0"/>
                  </a:outerShdw>
                </a:effectLst>
              </a:rPr>
              <a:t> </a:t>
            </a:r>
            <a:r>
              <a:rPr lang="en-US" sz="1200" b="1">
                <a:solidFill>
                  <a:srgbClr val="FF3300"/>
                </a:solidFill>
                <a:effectLst>
                  <a:outerShdw blurRad="38100" dist="38100" dir="2700000" algn="tl">
                    <a:srgbClr val="C0C0C0"/>
                  </a:outerShdw>
                </a:effectLst>
              </a:rPr>
              <a:t>(</a:t>
            </a:r>
            <a:r>
              <a:rPr lang="en-US" sz="1200" b="1" smtClean="0">
                <a:solidFill>
                  <a:srgbClr val="FF3300"/>
                </a:solidFill>
                <a:effectLst>
                  <a:outerShdw blurRad="38100" dist="38100" dir="2700000" algn="tl">
                    <a:srgbClr val="C0C0C0"/>
                  </a:outerShdw>
                </a:effectLst>
              </a:rPr>
              <a:t>Visible Infrared </a:t>
            </a:r>
            <a:r>
              <a:rPr lang="en-US" sz="1200" b="1">
                <a:solidFill>
                  <a:srgbClr val="FF3300"/>
                </a:solidFill>
                <a:effectLst>
                  <a:outerShdw blurRad="38100" dist="38100" dir="2700000" algn="tl">
                    <a:srgbClr val="C0C0C0"/>
                  </a:outerShdw>
                </a:effectLst>
              </a:rPr>
              <a:t>Imaging Radiometer Suite</a:t>
            </a:r>
            <a:r>
              <a:rPr lang="en-US" sz="1200" b="1" smtClean="0">
                <a:solidFill>
                  <a:srgbClr val="FF3300"/>
                </a:solidFill>
                <a:effectLst>
                  <a:outerShdw blurRad="38100" dist="38100" dir="2700000" algn="tl">
                    <a:srgbClr val="C0C0C0"/>
                  </a:outerShdw>
                </a:effectLst>
              </a:rPr>
              <a:t>) – Day/Night Band (DNB)</a:t>
            </a:r>
            <a:endParaRPr lang="cs-CZ" sz="1200" b="1">
              <a:solidFill>
                <a:srgbClr val="FF3300"/>
              </a:solidFill>
              <a:effectLst>
                <a:outerShdw blurRad="38100" dist="38100" dir="2700000" algn="tl">
                  <a:srgbClr val="C0C0C0"/>
                </a:outerShdw>
              </a:effectLst>
            </a:endParaRPr>
          </a:p>
        </p:txBody>
      </p:sp>
      <p:pic>
        <p:nvPicPr>
          <p:cNvPr id="6" name="Picture 2" descr="M:\_ NPP\VIIRS_table.png"/>
          <p:cNvPicPr>
            <a:picLocks noChangeAspect="1" noChangeArrowheads="1"/>
          </p:cNvPicPr>
          <p:nvPr/>
        </p:nvPicPr>
        <p:blipFill>
          <a:blip r:embed="rId4" cstate="print"/>
          <a:srcRect/>
          <a:stretch>
            <a:fillRect/>
          </a:stretch>
        </p:blipFill>
        <p:spPr bwMode="auto">
          <a:xfrm>
            <a:off x="277983" y="483518"/>
            <a:ext cx="6382249" cy="4392488"/>
          </a:xfrm>
          <a:prstGeom prst="rect">
            <a:avLst/>
          </a:prstGeom>
          <a:noFill/>
          <a:ln>
            <a:gradFill>
              <a:gsLst>
                <a:gs pos="0">
                  <a:schemeClr val="bg1">
                    <a:lumMod val="50000"/>
                  </a:schemeClr>
                </a:gs>
                <a:gs pos="50000">
                  <a:schemeClr val="accent1">
                    <a:tint val="44500"/>
                    <a:satMod val="160000"/>
                  </a:schemeClr>
                </a:gs>
                <a:gs pos="100000">
                  <a:schemeClr val="accent1">
                    <a:tint val="23500"/>
                    <a:satMod val="160000"/>
                  </a:schemeClr>
                </a:gs>
              </a:gsLst>
              <a:lin ang="5400000" scaled="0"/>
            </a:gradFill>
          </a:ln>
        </p:spPr>
      </p:pic>
      <p:sp>
        <p:nvSpPr>
          <p:cNvPr id="8" name="TextovéPole 7"/>
          <p:cNvSpPr txBox="1"/>
          <p:nvPr/>
        </p:nvSpPr>
        <p:spPr>
          <a:xfrm>
            <a:off x="6804248" y="481484"/>
            <a:ext cx="1959191" cy="1431161"/>
          </a:xfrm>
          <a:prstGeom prst="rect">
            <a:avLst/>
          </a:prstGeom>
          <a:noFill/>
        </p:spPr>
        <p:txBody>
          <a:bodyPr wrap="none" rtlCol="0">
            <a:spAutoFit/>
          </a:bodyPr>
          <a:lstStyle/>
          <a:p>
            <a:pPr marL="180975" indent="-180975"/>
            <a:r>
              <a:rPr lang="en-US" sz="900" b="1" smtClean="0">
                <a:solidFill>
                  <a:srgbClr val="FFFFCC"/>
                </a:solidFill>
                <a:latin typeface="Verdana" pitchFamily="34" charset="0"/>
              </a:rPr>
              <a:t>Total of 22 spectral bands:</a:t>
            </a:r>
          </a:p>
          <a:p>
            <a:pPr marL="180975" indent="-180975"/>
            <a:r>
              <a:rPr lang="en-US" sz="900" b="1" smtClean="0">
                <a:solidFill>
                  <a:srgbClr val="FFFFCC"/>
                </a:solidFill>
                <a:latin typeface="Verdana" pitchFamily="34" charset="0"/>
              </a:rPr>
              <a:t> </a:t>
            </a:r>
          </a:p>
          <a:p>
            <a:pPr marL="180975" indent="-180975"/>
            <a:endParaRPr lang="en-US" sz="900" smtClean="0">
              <a:solidFill>
                <a:srgbClr val="FFFFCC"/>
              </a:solidFill>
              <a:latin typeface="Verdana" pitchFamily="34" charset="0"/>
            </a:endParaRPr>
          </a:p>
          <a:p>
            <a:pPr marL="180975" indent="-180975">
              <a:tabLst>
                <a:tab pos="809625" algn="l"/>
              </a:tabLst>
            </a:pPr>
            <a:r>
              <a:rPr lang="en-US" sz="900" smtClean="0">
                <a:solidFill>
                  <a:srgbClr val="FFFFCC"/>
                </a:solidFill>
                <a:latin typeface="Verdana" pitchFamily="34" charset="0"/>
              </a:rPr>
              <a:t>		 resolution</a:t>
            </a:r>
          </a:p>
          <a:p>
            <a:pPr marL="180975" indent="-180975">
              <a:buFont typeface="Wingdings" pitchFamily="2" charset="2"/>
              <a:buChar char="Ø"/>
            </a:pPr>
            <a:endParaRPr lang="en-US" sz="900" smtClean="0">
              <a:solidFill>
                <a:srgbClr val="FFFFCC"/>
              </a:solidFill>
              <a:latin typeface="Verdana" pitchFamily="34" charset="0"/>
            </a:endParaRPr>
          </a:p>
          <a:p>
            <a:pPr marL="180975" indent="-180975" defTabSz="733425">
              <a:buFont typeface="Wingdings" pitchFamily="2" charset="2"/>
              <a:buChar char="Ø"/>
            </a:pPr>
            <a:r>
              <a:rPr lang="en-US" sz="900" b="1" smtClean="0">
                <a:solidFill>
                  <a:srgbClr val="FFFFCC"/>
                </a:solidFill>
                <a:latin typeface="Verdana" pitchFamily="34" charset="0"/>
              </a:rPr>
              <a:t>I</a:t>
            </a:r>
            <a:r>
              <a:rPr lang="en-US" sz="900" smtClean="0">
                <a:solidFill>
                  <a:srgbClr val="FFFFCC"/>
                </a:solidFill>
                <a:latin typeface="Verdana" pitchFamily="34" charset="0"/>
              </a:rPr>
              <a:t> bands 	   –  375 m	  (5)</a:t>
            </a:r>
          </a:p>
          <a:p>
            <a:pPr marL="180975" indent="-180975" defTabSz="733425">
              <a:buFont typeface="Wingdings" pitchFamily="2" charset="2"/>
              <a:buChar char="Ø"/>
            </a:pPr>
            <a:endParaRPr lang="en-US" sz="300" smtClean="0">
              <a:solidFill>
                <a:srgbClr val="FFFFCC"/>
              </a:solidFill>
              <a:latin typeface="Verdana" pitchFamily="34" charset="0"/>
            </a:endParaRPr>
          </a:p>
          <a:p>
            <a:pPr marL="180975" indent="-180975" defTabSz="733425">
              <a:buFont typeface="Wingdings" pitchFamily="2" charset="2"/>
              <a:buChar char="Ø"/>
            </a:pPr>
            <a:r>
              <a:rPr lang="en-US" sz="900" b="1" smtClean="0">
                <a:solidFill>
                  <a:srgbClr val="FFFFCC"/>
                </a:solidFill>
                <a:latin typeface="Verdana" pitchFamily="34" charset="0"/>
              </a:rPr>
              <a:t>M</a:t>
            </a:r>
            <a:r>
              <a:rPr lang="en-US" sz="900" smtClean="0">
                <a:solidFill>
                  <a:srgbClr val="FFFFCC"/>
                </a:solidFill>
                <a:latin typeface="Verdana" pitchFamily="34" charset="0"/>
              </a:rPr>
              <a:t> bands 	   –  750 m 	 (16)</a:t>
            </a:r>
          </a:p>
          <a:p>
            <a:pPr marL="180975" indent="-180975" defTabSz="733425">
              <a:buFont typeface="Wingdings" pitchFamily="2" charset="2"/>
              <a:buChar char="Ø"/>
            </a:pPr>
            <a:endParaRPr lang="en-US" sz="900" smtClean="0">
              <a:solidFill>
                <a:srgbClr val="FFFFCC"/>
              </a:solidFill>
              <a:latin typeface="Verdana" pitchFamily="34" charset="0"/>
            </a:endParaRPr>
          </a:p>
          <a:p>
            <a:pPr marL="180975" indent="-180975" defTabSz="733425">
              <a:buFont typeface="Wingdings" pitchFamily="2" charset="2"/>
              <a:buChar char="Ø"/>
            </a:pPr>
            <a:endParaRPr lang="en-US" sz="300" smtClean="0">
              <a:solidFill>
                <a:srgbClr val="FFFFCC"/>
              </a:solidFill>
              <a:latin typeface="Verdana" pitchFamily="34" charset="0"/>
            </a:endParaRPr>
          </a:p>
          <a:p>
            <a:pPr marL="180975" indent="-180975" defTabSz="733425">
              <a:buFont typeface="Wingdings" pitchFamily="2" charset="2"/>
              <a:buChar char="Ø"/>
              <a:tabLst>
                <a:tab pos="809625" algn="l"/>
              </a:tabLst>
            </a:pPr>
            <a:r>
              <a:rPr lang="en-US" sz="900" smtClean="0">
                <a:solidFill>
                  <a:srgbClr val="FFFFCC"/>
                </a:solidFill>
                <a:latin typeface="Verdana" pitchFamily="34" charset="0"/>
              </a:rPr>
              <a:t>DNB band 	 –  750 m 	  (1)</a:t>
            </a:r>
          </a:p>
        </p:txBody>
      </p:sp>
      <p:sp>
        <p:nvSpPr>
          <p:cNvPr id="9" name="Zaoblený obdélník 8"/>
          <p:cNvSpPr/>
          <p:nvPr/>
        </p:nvSpPr>
        <p:spPr bwMode="auto">
          <a:xfrm>
            <a:off x="305984" y="2944800"/>
            <a:ext cx="6336000" cy="147600"/>
          </a:xfrm>
          <a:prstGeom prst="roundRect">
            <a:avLst/>
          </a:prstGeom>
          <a:solidFill>
            <a:srgbClr val="FF0000">
              <a:alpha val="12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FFCC66"/>
              </a:solidFill>
              <a:effectLst/>
              <a:latin typeface="Arial" charset="0"/>
            </a:endParaRPr>
          </a:p>
        </p:txBody>
      </p:sp>
      <p:sp>
        <p:nvSpPr>
          <p:cNvPr id="14" name="TextovéPole 13"/>
          <p:cNvSpPr txBox="1"/>
          <p:nvPr/>
        </p:nvSpPr>
        <p:spPr>
          <a:xfrm>
            <a:off x="7053515" y="2887200"/>
            <a:ext cx="1838965" cy="246221"/>
          </a:xfrm>
          <a:prstGeom prst="rect">
            <a:avLst/>
          </a:prstGeom>
          <a:noFill/>
        </p:spPr>
        <p:txBody>
          <a:bodyPr wrap="none" rtlCol="0">
            <a:spAutoFit/>
          </a:bodyPr>
          <a:lstStyle/>
          <a:p>
            <a:r>
              <a:rPr lang="en-US" sz="1000" b="1" smtClean="0">
                <a:solidFill>
                  <a:srgbClr val="FF0000"/>
                </a:solidFill>
                <a:latin typeface="Verdana" pitchFamily="34" charset="0"/>
              </a:rPr>
              <a:t>Day/Night Band (DNB)</a:t>
            </a:r>
          </a:p>
        </p:txBody>
      </p:sp>
      <p:sp>
        <p:nvSpPr>
          <p:cNvPr id="17" name="Dvojitá šipka 16"/>
          <p:cNvSpPr/>
          <p:nvPr/>
        </p:nvSpPr>
        <p:spPr>
          <a:xfrm flipH="1">
            <a:off x="6804248" y="2950133"/>
            <a:ext cx="235448" cy="122414"/>
          </a:xfrm>
          <a:prstGeom prst="chevron">
            <a:avLst>
              <a:gd name="adj" fmla="val 69495"/>
            </a:avLst>
          </a:prstGeom>
          <a:solidFill>
            <a:srgbClr val="C00000"/>
          </a:solidFill>
          <a:ln w="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Box 14"/>
          <p:cNvSpPr txBox="1">
            <a:spLocks noChangeArrowheads="1"/>
          </p:cNvSpPr>
          <p:nvPr/>
        </p:nvSpPr>
        <p:spPr bwMode="auto">
          <a:xfrm>
            <a:off x="144000" y="4964400"/>
            <a:ext cx="2411776" cy="192360"/>
          </a:xfrm>
          <a:prstGeom prst="rect">
            <a:avLst/>
          </a:prstGeom>
          <a:noFill/>
          <a:ln w="9525">
            <a:noFill/>
            <a:miter lim="800000"/>
            <a:headEnd/>
            <a:tailEnd/>
          </a:ln>
        </p:spPr>
        <p:txBody>
          <a:bodyPr wrap="square">
            <a:spAutoFit/>
          </a:bodyPr>
          <a:lstStyle/>
          <a:p>
            <a:r>
              <a:rPr lang="cs-CZ" sz="650">
                <a:solidFill>
                  <a:srgbClr val="777777"/>
                </a:solidFill>
                <a:latin typeface="Verdana" pitchFamily="34" charset="0"/>
              </a:rPr>
              <a:t>Martin </a:t>
            </a:r>
            <a:r>
              <a:rPr lang="cs-CZ" sz="650" smtClean="0">
                <a:solidFill>
                  <a:srgbClr val="777777"/>
                </a:solidFill>
                <a:latin typeface="Verdana" pitchFamily="34" charset="0"/>
              </a:rPr>
              <a:t>Setvák</a:t>
            </a:r>
            <a:r>
              <a:rPr lang="en-US" sz="650" smtClean="0">
                <a:solidFill>
                  <a:srgbClr val="777777"/>
                </a:solidFill>
                <a:latin typeface="Verdana" pitchFamily="34" charset="0"/>
              </a:rPr>
              <a:t> (CHMI)</a:t>
            </a:r>
            <a:endParaRPr lang="cs-CZ" sz="650">
              <a:solidFill>
                <a:srgbClr val="777777"/>
              </a:solidFill>
              <a:latin typeface="Verdana" pitchFamily="34" charset="0"/>
            </a:endParaRPr>
          </a:p>
        </p:txBody>
      </p:sp>
    </p:spTree>
    <p:extLst>
      <p:ext uri="{BB962C8B-B14F-4D97-AF65-F5344CB8AC3E}">
        <p14:creationId xmlns:p14="http://schemas.microsoft.com/office/powerpoint/2010/main" xmlns="" val="18400199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9190</TotalTime>
  <Words>4723</Words>
  <Application>Microsoft Office PowerPoint</Application>
  <PresentationFormat>Předvádění na obrazovce (16:9)</PresentationFormat>
  <Paragraphs>702</Paragraphs>
  <Slides>60</Slides>
  <Notes>59</Notes>
  <HiddenSlides>1</HiddenSlides>
  <MMClips>0</MMClips>
  <ScaleCrop>false</ScaleCrop>
  <HeadingPairs>
    <vt:vector size="4" baseType="variant">
      <vt:variant>
        <vt:lpstr>Motiv</vt:lpstr>
      </vt:variant>
      <vt:variant>
        <vt:i4>3</vt:i4>
      </vt:variant>
      <vt:variant>
        <vt:lpstr>Nadpisy snímků</vt:lpstr>
      </vt:variant>
      <vt:variant>
        <vt:i4>60</vt:i4>
      </vt:variant>
    </vt:vector>
  </HeadingPairs>
  <TitlesOfParts>
    <vt:vector size="63" baseType="lpstr">
      <vt:lpstr>Motiv sady Office</vt:lpstr>
      <vt:lpstr>Vlastní návrh</vt:lpstr>
      <vt:lpstr>1_Vlastní návrh</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869</cp:revision>
  <dcterms:created xsi:type="dcterms:W3CDTF">2014-08-30T11:37:27Z</dcterms:created>
  <dcterms:modified xsi:type="dcterms:W3CDTF">2019-11-06T09:10:29Z</dcterms:modified>
</cp:coreProperties>
</file>