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706" r:id="rId4"/>
  </p:sldMasterIdLst>
  <p:notesMasterIdLst>
    <p:notesMasterId r:id="rId62"/>
  </p:notesMasterIdLst>
  <p:handoutMasterIdLst>
    <p:handoutMasterId r:id="rId63"/>
  </p:handoutMasterIdLst>
  <p:sldIdLst>
    <p:sldId id="613" r:id="rId5"/>
    <p:sldId id="366" r:id="rId6"/>
    <p:sldId id="818" r:id="rId7"/>
    <p:sldId id="824" r:id="rId8"/>
    <p:sldId id="821" r:id="rId9"/>
    <p:sldId id="819" r:id="rId10"/>
    <p:sldId id="858" r:id="rId11"/>
    <p:sldId id="823" r:id="rId12"/>
    <p:sldId id="820" r:id="rId13"/>
    <p:sldId id="844" r:id="rId14"/>
    <p:sldId id="825" r:id="rId15"/>
    <p:sldId id="827" r:id="rId16"/>
    <p:sldId id="828" r:id="rId17"/>
    <p:sldId id="843" r:id="rId18"/>
    <p:sldId id="849" r:id="rId19"/>
    <p:sldId id="850" r:id="rId20"/>
    <p:sldId id="851" r:id="rId21"/>
    <p:sldId id="860" r:id="rId22"/>
    <p:sldId id="861" r:id="rId23"/>
    <p:sldId id="859" r:id="rId24"/>
    <p:sldId id="865" r:id="rId25"/>
    <p:sldId id="867" r:id="rId26"/>
    <p:sldId id="868" r:id="rId27"/>
    <p:sldId id="866" r:id="rId28"/>
    <p:sldId id="870" r:id="rId29"/>
    <p:sldId id="871" r:id="rId30"/>
    <p:sldId id="877" r:id="rId31"/>
    <p:sldId id="878" r:id="rId32"/>
    <p:sldId id="879" r:id="rId33"/>
    <p:sldId id="876" r:id="rId34"/>
    <p:sldId id="831" r:id="rId35"/>
    <p:sldId id="832" r:id="rId36"/>
    <p:sldId id="872" r:id="rId37"/>
    <p:sldId id="856" r:id="rId38"/>
    <p:sldId id="892" r:id="rId39"/>
    <p:sldId id="857" r:id="rId40"/>
    <p:sldId id="891" r:id="rId41"/>
    <p:sldId id="833" r:id="rId42"/>
    <p:sldId id="835" r:id="rId43"/>
    <p:sldId id="882" r:id="rId44"/>
    <p:sldId id="836" r:id="rId45"/>
    <p:sldId id="883" r:id="rId46"/>
    <p:sldId id="839" r:id="rId47"/>
    <p:sldId id="840" r:id="rId48"/>
    <p:sldId id="829" r:id="rId49"/>
    <p:sldId id="880" r:id="rId50"/>
    <p:sldId id="885" r:id="rId51"/>
    <p:sldId id="889" r:id="rId52"/>
    <p:sldId id="881" r:id="rId53"/>
    <p:sldId id="886" r:id="rId54"/>
    <p:sldId id="887" r:id="rId55"/>
    <p:sldId id="888" r:id="rId56"/>
    <p:sldId id="890" r:id="rId57"/>
    <p:sldId id="893" r:id="rId58"/>
    <p:sldId id="894" r:id="rId59"/>
    <p:sldId id="895" r:id="rId60"/>
    <p:sldId id="634" r:id="rId6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00"/>
    <a:srgbClr val="FFFFCC"/>
    <a:srgbClr val="FFC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924" autoAdjust="0"/>
    <p:restoredTop sz="96897" autoAdjust="0"/>
  </p:normalViewPr>
  <p:slideViewPr>
    <p:cSldViewPr>
      <p:cViewPr varScale="1">
        <p:scale>
          <a:sx n="211" d="100"/>
          <a:sy n="211" d="100"/>
        </p:scale>
        <p:origin x="198" y="2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04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E8AF7-705C-44C7-ABDC-9AFD6CAEE65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E6C7-78D8-4DE7-9C9A-F639203B2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74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1C6A4-0170-4FE5-A272-4D852668A850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71AB-DF70-43FA-8A49-15AFFEF1E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7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17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52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54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93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54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91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15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8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37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00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2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39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93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6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95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17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79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111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70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23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0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97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07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97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80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531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355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43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57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1034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0079A4-7380-448C-A8C7-0A6A32F47DB5}" type="slidenum">
              <a:rPr lang="en-US" smtClean="0"/>
              <a:pPr/>
              <a:t>39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91145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064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1054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F799BC-B196-4581-9308-F032D11EE7BE}" type="slidenum">
              <a:rPr lang="en-US" smtClean="0"/>
              <a:pPr/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6161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627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0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F2220C-A39F-4B9D-A5E0-C81A34A98051}" type="slidenum">
              <a:rPr lang="en-US" smtClean="0"/>
              <a:pPr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48778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1167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E41B93-C56D-4EB6-B1E2-9269781547B3}" type="slidenum">
              <a:rPr lang="en-US" smtClean="0"/>
              <a:pPr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6399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786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49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004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33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106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460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7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996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517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969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725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152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71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79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91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72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67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2D4F-7CAA-4ACC-BA16-D3D7D4AEAE5B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D57E-0E36-4C59-8930-403B0251372E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9ED5-A89F-4B27-BA27-6C29528D1419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1641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6971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252FF1-2B92-4949-8A27-C8012D99F01D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8475F6-4E2B-4041-AC24-B8311E5DF53C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A2F0B15-A437-42B3-AE70-397518F2626A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03F0A3-88FD-4118-9F97-C475F4EA9C86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E12CDBE-B0DC-4E97-BB88-03FFAF3836B5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F6A253-6536-480E-985E-1F3352082421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B389-04F0-497B-A52D-93C5066DA038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232A7BB-0876-4E64-B32E-7607C6A6608F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AED526-6354-493E-99B6-E3DABC504E32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9C0D4CA-F8F3-4BF6-A9A8-31666B1E7BCD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502D19-9FF3-44BB-8E70-18236C014DA6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B7B600-CDF8-45DC-91E3-31ECAFA19254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252FF1-2B92-4949-8A27-C8012D99F01D}" type="datetime1">
              <a:rPr lang="en-US" smtClean="0">
                <a:solidFill>
                  <a:prstClr val="black"/>
                </a:solidFill>
              </a:rPr>
              <a:pPr/>
              <a:t>5/22/2024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8475F6-4E2B-4041-AC24-B8311E5DF53C}" type="datetime1">
              <a:rPr lang="en-US" smtClean="0">
                <a:solidFill>
                  <a:prstClr val="black"/>
                </a:solidFill>
              </a:rPr>
              <a:pPr/>
              <a:t>5/22/2024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A2F0B15-A437-42B3-AE70-397518F2626A}" type="datetime1">
              <a:rPr lang="en-US" smtClean="0">
                <a:solidFill>
                  <a:prstClr val="black"/>
                </a:solidFill>
              </a:rPr>
              <a:pPr/>
              <a:t>5/22/2024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03F0A3-88FD-4118-9F97-C475F4EA9C86}" type="datetime1">
              <a:rPr lang="en-US" smtClean="0">
                <a:solidFill>
                  <a:prstClr val="black"/>
                </a:solidFill>
              </a:rPr>
              <a:pPr/>
              <a:t>5/22/2024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E12CDBE-B0DC-4E97-BB88-03FFAF3836B5}" type="datetime1">
              <a:rPr lang="en-US" smtClean="0">
                <a:solidFill>
                  <a:prstClr val="black"/>
                </a:solidFill>
              </a:rPr>
              <a:pPr/>
              <a:t>5/22/2024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8E07-C7A5-438F-9F30-F983FC006B73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F6A253-6536-480E-985E-1F3352082421}" type="datetime1">
              <a:rPr lang="en-US" smtClean="0">
                <a:solidFill>
                  <a:prstClr val="black"/>
                </a:solidFill>
              </a:rPr>
              <a:pPr/>
              <a:t>5/22/2024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232A7BB-0876-4E64-B32E-7607C6A6608F}" type="datetime1">
              <a:rPr lang="en-US" smtClean="0">
                <a:solidFill>
                  <a:prstClr val="black"/>
                </a:solidFill>
              </a:rPr>
              <a:pPr/>
              <a:t>5/22/2024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AED526-6354-493E-99B6-E3DABC504E32}" type="datetime1">
              <a:rPr lang="en-US" smtClean="0">
                <a:solidFill>
                  <a:prstClr val="black"/>
                </a:solidFill>
              </a:rPr>
              <a:pPr/>
              <a:t>5/22/2024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9C0D4CA-F8F3-4BF6-A9A8-31666B1E7BCD}" type="datetime1">
              <a:rPr lang="en-US" smtClean="0">
                <a:solidFill>
                  <a:prstClr val="black"/>
                </a:solidFill>
              </a:rPr>
              <a:pPr/>
              <a:t>5/22/2024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502D19-9FF3-44BB-8E70-18236C014DA6}" type="datetime1">
              <a:rPr lang="en-US" smtClean="0">
                <a:solidFill>
                  <a:prstClr val="black"/>
                </a:solidFill>
              </a:rPr>
              <a:pPr/>
              <a:t>5/22/2024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B7B600-CDF8-45DC-91E3-31ECAFA19254}" type="datetime1">
              <a:rPr lang="en-US" smtClean="0">
                <a:solidFill>
                  <a:prstClr val="black"/>
                </a:solidFill>
              </a:rPr>
              <a:pPr/>
              <a:t>5/22/2024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v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97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13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lo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-1"/>
            <a:ext cx="9145323" cy="5170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94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n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-10086"/>
            <a:ext cx="9145323" cy="5170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35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76141" y="2342649"/>
            <a:ext cx="6858000" cy="1241822"/>
          </a:xfrm>
        </p:spPr>
        <p:txBody>
          <a:bodyPr/>
          <a:lstStyle>
            <a:lvl1pPr marL="0" indent="0" algn="l">
              <a:buNone/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176142" y="1250129"/>
            <a:ext cx="6858000" cy="994172"/>
          </a:xfrm>
        </p:spPr>
        <p:txBody>
          <a:bodyPr>
            <a:noAutofit/>
          </a:bodyPr>
          <a:lstStyle>
            <a:lvl1pPr>
              <a:defRPr sz="4000" b="1" spc="127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A74A-59A1-42FF-8717-E6BE4A51B54C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06739" y="951465"/>
            <a:ext cx="7886700" cy="326350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2475"/>
              </a:spcAft>
              <a:buNone/>
              <a:defRPr sz="1400" baseline="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33350" indent="-133350">
              <a:spcAft>
                <a:spcPts val="428"/>
              </a:spcAft>
              <a:buFont typeface="Times New Roman" panose="02020603050405020304" pitchFamily="18" charset="0"/>
              <a:buChar char="‒"/>
              <a:defRPr sz="150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Sem zadejte text</a:t>
            </a:r>
          </a:p>
          <a:p>
            <a:pPr lvl="1"/>
            <a:r>
              <a:rPr lang="cs-CZ" dirty="0" smtClean="0"/>
              <a:t>Věcného vytvořené pamětní</a:t>
            </a:r>
          </a:p>
          <a:p>
            <a:pPr lvl="1"/>
            <a:r>
              <a:rPr lang="cs-CZ" dirty="0" smtClean="0"/>
              <a:t>Co význam lhůty připadá</a:t>
            </a:r>
          </a:p>
        </p:txBody>
      </p:sp>
      <p:sp>
        <p:nvSpPr>
          <p:cNvPr id="10" name="Nadpis 3"/>
          <p:cNvSpPr>
            <a:spLocks noGrp="1"/>
          </p:cNvSpPr>
          <p:nvPr>
            <p:ph type="title"/>
          </p:nvPr>
        </p:nvSpPr>
        <p:spPr>
          <a:xfrm>
            <a:off x="406739" y="290685"/>
            <a:ext cx="7886700" cy="642697"/>
          </a:xfrm>
        </p:spPr>
        <p:txBody>
          <a:bodyPr/>
          <a:lstStyle>
            <a:lvl1pPr>
              <a:defRPr b="1" baseline="0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84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rázek 9"/>
          <p:cNvSpPr>
            <a:spLocks noGrp="1"/>
          </p:cNvSpPr>
          <p:nvPr>
            <p:ph type="pic" sz="quarter" idx="13"/>
          </p:nvPr>
        </p:nvSpPr>
        <p:spPr>
          <a:xfrm>
            <a:off x="408743" y="1216822"/>
            <a:ext cx="8009633" cy="289262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408743" y="4117823"/>
            <a:ext cx="8009633" cy="403622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06739" y="114947"/>
            <a:ext cx="8065237" cy="994172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7364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496679" y="1721373"/>
            <a:ext cx="2138572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1" name="Zástupný symbol pro text 9"/>
          <p:cNvSpPr>
            <a:spLocks noGrp="1"/>
          </p:cNvSpPr>
          <p:nvPr>
            <p:ph type="body" sz="quarter" idx="14"/>
          </p:nvPr>
        </p:nvSpPr>
        <p:spPr>
          <a:xfrm>
            <a:off x="496679" y="2218767"/>
            <a:ext cx="2138572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9"/>
          <p:cNvSpPr>
            <a:spLocks noGrp="1"/>
          </p:cNvSpPr>
          <p:nvPr>
            <p:ph type="body" sz="quarter" idx="16" hasCustomPrompt="1"/>
          </p:nvPr>
        </p:nvSpPr>
        <p:spPr>
          <a:xfrm>
            <a:off x="3484358" y="1721373"/>
            <a:ext cx="2136954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6" name="Zástupný symbol pro text 9"/>
          <p:cNvSpPr>
            <a:spLocks noGrp="1"/>
          </p:cNvSpPr>
          <p:nvPr>
            <p:ph type="body" sz="quarter" idx="17"/>
          </p:nvPr>
        </p:nvSpPr>
        <p:spPr>
          <a:xfrm>
            <a:off x="3484358" y="2218767"/>
            <a:ext cx="2136954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9"/>
          <p:cNvSpPr>
            <a:spLocks noGrp="1"/>
          </p:cNvSpPr>
          <p:nvPr>
            <p:ph type="body" sz="quarter" idx="18" hasCustomPrompt="1"/>
          </p:nvPr>
        </p:nvSpPr>
        <p:spPr>
          <a:xfrm>
            <a:off x="6501348" y="1727883"/>
            <a:ext cx="2134951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8" name="Zástupný symbol pro text 9"/>
          <p:cNvSpPr>
            <a:spLocks noGrp="1"/>
          </p:cNvSpPr>
          <p:nvPr>
            <p:ph type="body" sz="quarter" idx="19"/>
          </p:nvPr>
        </p:nvSpPr>
        <p:spPr>
          <a:xfrm>
            <a:off x="6501348" y="2225277"/>
            <a:ext cx="2134951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  <p:sp>
        <p:nvSpPr>
          <p:cNvPr id="21" name="Nadpis 3"/>
          <p:cNvSpPr>
            <a:spLocks noGrp="1"/>
          </p:cNvSpPr>
          <p:nvPr>
            <p:ph type="title"/>
          </p:nvPr>
        </p:nvSpPr>
        <p:spPr>
          <a:xfrm>
            <a:off x="406739" y="290685"/>
            <a:ext cx="7886700" cy="642697"/>
          </a:xfrm>
        </p:spPr>
        <p:txBody>
          <a:bodyPr/>
          <a:lstStyle>
            <a:lvl1pPr>
              <a:defRPr b="1" baseline="0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293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prezentace">
    <p:bg>
      <p:bgPr>
        <a:solidFill>
          <a:srgbClr val="E73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88047" y="1182817"/>
            <a:ext cx="7886700" cy="994172"/>
          </a:xfrm>
        </p:spPr>
        <p:txBody>
          <a:bodyPr>
            <a:normAutofit/>
          </a:bodyPr>
          <a:lstStyle>
            <a:lvl1pPr>
              <a:defRPr sz="3300" b="1" spc="83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Kapitola prezentace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24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461755" y="1154812"/>
            <a:ext cx="6171986" cy="994172"/>
          </a:xfrm>
        </p:spPr>
        <p:txBody>
          <a:bodyPr>
            <a:normAutofit/>
          </a:bodyPr>
          <a:lstStyle>
            <a:lvl1pPr>
              <a:defRPr sz="3000" b="1" spc="38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 hasCustomPrompt="1"/>
          </p:nvPr>
        </p:nvSpPr>
        <p:spPr>
          <a:xfrm>
            <a:off x="1461756" y="2721541"/>
            <a:ext cx="6171985" cy="897959"/>
          </a:xfrm>
        </p:spPr>
        <p:txBody>
          <a:bodyPr>
            <a:normAutofit/>
          </a:bodyPr>
          <a:lstStyle>
            <a:lvl1pPr marL="0" indent="0">
              <a:buNone/>
              <a:defRPr sz="1400" b="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cs-CZ" dirty="0" smtClean="0"/>
              <a:t>Ing. Stanislava Drahokoupilová, Ph.D.</a:t>
            </a:r>
          </a:p>
          <a:p>
            <a:pPr lvl="0"/>
            <a:r>
              <a:rPr lang="cs-CZ" dirty="0" smtClean="0"/>
              <a:t> stanislava.drahokoupilova@chmi.cz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84" y="3619499"/>
            <a:ext cx="1377041" cy="5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C29A-B0F7-4906-8625-56DFA67E32BA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F300-3DF3-4135-B435-D40129A936E8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14A6-612B-4A57-9179-780E978F1D6D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D4D93-3343-4B94-8D16-C52D29F2F853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00D5-F2EB-4BAC-9156-D894FAF702D6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F1E37-AC90-4FBE-82D2-1EB9CB0D035A}" type="datetime1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7" r:id="rId12"/>
    <p:sldLayoutId id="2147483718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background_2014_1600x90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background_2014_1600x90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F7E4472-466E-4052-B589-E1E111A72C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685800"/>
              <a:t>22.05.2024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4E2CFF1-F1D0-4020-8A00-0494ED63928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7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cimss.ssec.wisc.edu/dbs/China2011/Day4/Lectures/AIRS/AIRS-Instrument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airs.jpl.nasa.gov/mission/airs-project-instrument-suite/overview/" TargetMode="External"/><Relationship Id="rId4" Type="http://schemas.openxmlformats.org/officeDocument/2006/relationships/hyperlink" Target="https://airs.jpl.nasa.gov/mission/airs-project-instrument-suite/airs/spectrometer-optic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earth-and-planetary-sciences/aqua-satellit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imss.ssec.wisc.edu/dbs/China2011/Day4/Lectures/AIRS/AIRS-Instrument.pdf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isc.gsfc.nasa.gov/datasets/AIRXAMAP_005/summary" TargetMode="Externa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irsl1.gesdisc.eosdis.nasa.gov/data/Aqua_AIRS_Level1/AIRICRAD.6.7/" TargetMode="External"/><Relationship Id="rId4" Type="http://schemas.openxmlformats.org/officeDocument/2006/relationships/hyperlink" Target="https://airsl1.gesdisc.eosdis.nasa.gov/data/Aqua_AIRS_Level1/AIRIBRAD.005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www.flickr.com/photos/jeffdai/14845763849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movies/20140427_Bangladesh-CGW_AIRS_20-fps.mp4" TargetMode="External"/><Relationship Id="rId5" Type="http://schemas.openxmlformats.org/officeDocument/2006/relationships/image" Target="../media/image32.gi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hyperlink" Target="https://disc.gsfc.nasa.gov/datasets/AIRS2RET_006/summary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view.earthdata.nasa.gov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ldview.earthdata.nasa.gov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iasi.aeris-data.fr/" TargetMode="External"/><Relationship Id="rId3" Type="http://schemas.openxmlformats.org/officeDocument/2006/relationships/image" Target="../media/image41.png"/><Relationship Id="rId7" Type="http://schemas.openxmlformats.org/officeDocument/2006/relationships/hyperlink" Target="https://www.avl.class.noaa.gov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chive.eumetsat.int/" TargetMode="External"/><Relationship Id="rId11" Type="http://schemas.openxmlformats.org/officeDocument/2006/relationships/hyperlink" Target="https://www.eumetsat.int/eps-sg-iasi-ng" TargetMode="External"/><Relationship Id="rId5" Type="http://schemas.openxmlformats.org/officeDocument/2006/relationships/hyperlink" Target="https://en.wikipedia.org/wiki/Infrared_atmospheric_sounding_interferometer" TargetMode="External"/><Relationship Id="rId10" Type="http://schemas.openxmlformats.org/officeDocument/2006/relationships/hyperlink" Target="http://eodg.atm.ox.ac.uk/user/dudhia/iasi/documents/IASI_Level_2_Product_Guide_Version_2G.pdf" TargetMode="External"/><Relationship Id="rId4" Type="http://schemas.openxmlformats.org/officeDocument/2006/relationships/hyperlink" Target="https://doi.org/10.3390/s17061404" TargetMode="External"/><Relationship Id="rId9" Type="http://schemas.openxmlformats.org/officeDocument/2006/relationships/hyperlink" Target="http://eodg.atm.ox.ac.uk/user/dudhia/iasi/documents/PDF_IASI_LEVEL_1_PROD_GUIDE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gupubs.onlinelibrary.wiley.com/doi/full/10.1002/2013JD020344" TargetMode="External"/><Relationship Id="rId4" Type="http://schemas.openxmlformats.org/officeDocument/2006/relationships/hyperlink" Target="https://www.researchgate.net/publication/264859589_Cross_Track_Infrared_Sounder_CrIS_Sensor_Data_Record_SDR_User's_Guid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vl.class.noaa.gov/" TargetMode="External"/><Relationship Id="rId4" Type="http://schemas.openxmlformats.org/officeDocument/2006/relationships/hyperlink" Target="https://disc.gsfc.nasa.gov/datasets?keywords=cris&amp;sort=endDate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esearching.cn/EN/Article/OJ5a8ff647f60de9c9?type=html" TargetMode="External"/><Relationship Id="rId5" Type="http://schemas.openxmlformats.org/officeDocument/2006/relationships/hyperlink" Target="https://www.ecmwf.int/sites/default/files/elibrary/2017/17228-brief-introduction-hyper-spectral-infrared-sounder-fy-4a-and-fy-3d.pdf" TargetMode="Externa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28346378_New_generation_of_US_Satellite_microwave_sounder_achieves_high_radiometric_stability_performance_for_reliable_climate_change_detecti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hyperlink" Target="http://www.wmo-sat.info/oscar/instruments/view/amsu_a" TargetMode="External"/><Relationship Id="rId4" Type="http://schemas.openxmlformats.org/officeDocument/2006/relationships/hyperlink" Target="http://www.wmo-sat.info/oscar/instruments/view/atms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Apodization" TargetMode="Externa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atrain.nasa.gov/" TargetMode="External"/><Relationship Id="rId4" Type="http://schemas.openxmlformats.org/officeDocument/2006/relationships/hyperlink" Target="https://www.nasa.gov/feature/langley/sister-satellites-briefly-separated-working-together-again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asa.gov/mission_pages/cloudsat/" TargetMode="External"/><Relationship Id="rId4" Type="http://schemas.openxmlformats.org/officeDocument/2006/relationships/hyperlink" Target="https://cloudsat.atmos.colostate.ed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tar.nesdis.noaa.gov/jpss/documents/AMM_All/CrIS_SDR/Validated/Bell_Met%5b1%5d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-calipso.larc.nasa.gov/" TargetMode="External"/><Relationship Id="rId4" Type="http://schemas.openxmlformats.org/officeDocument/2006/relationships/hyperlink" Target="https://calipso.cnes.fr/en/CALIPSO/index.ht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cplot.org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-calipso.larc.nasa.gov/products/lidar/browse_images/exp_index.php" TargetMode="External"/><Relationship Id="rId5" Type="http://schemas.openxmlformats.org/officeDocument/2006/relationships/hyperlink" Target="http://www.cloudsat.cira.colostate.edu/quicklooks" TargetMode="External"/><Relationship Id="rId4" Type="http://schemas.openxmlformats.org/officeDocument/2006/relationships/hyperlink" Target="https://www.ssec.wisc.edu/mcidas/software/v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dbs/China2011/Day4/Lectures/AIRS/AIRS-Instrument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halas.rice.edu/unit-conversions" TargetMode="Externa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esa.int/eogateway/missions/earthcare" TargetMode="External"/><Relationship Id="rId7" Type="http://schemas.openxmlformats.org/officeDocument/2006/relationships/hyperlink" Target="https://www.esa.int/ESA_Multimedia/Images/2011/11/EarthCARE_viewing_geometry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EarthCARE" TargetMode="External"/><Relationship Id="rId5" Type="http://schemas.openxmlformats.org/officeDocument/2006/relationships/hyperlink" Target="https://space.oscar.wmo.int/satellites/view/earthcare" TargetMode="External"/><Relationship Id="rId4" Type="http://schemas.openxmlformats.org/officeDocument/2006/relationships/hyperlink" Target="https://www.eorc.jaxa.jp/EARTHCARE/en/index.html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sa.int/Applications/Observing_the_Earth/FutureEO/Aeolus/Aeolus_paves_the_way_for_future_wind_lidars_in_space" TargetMode="External"/><Relationship Id="rId3" Type="http://schemas.openxmlformats.org/officeDocument/2006/relationships/image" Target="../media/image72.jpg"/><Relationship Id="rId7" Type="http://schemas.openxmlformats.org/officeDocument/2006/relationships/hyperlink" Target="https://www.esa.int/Applications/Observing_the_Earth/FutureEO/Aeolus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sa.int/ESA_Multimedia/Missions/Aeolus/(result_type)/videos" TargetMode="External"/><Relationship Id="rId5" Type="http://schemas.openxmlformats.org/officeDocument/2006/relationships/hyperlink" Target="https://eoportal.org/web/eoportal/satellite-missions/a/aeolus" TargetMode="External"/><Relationship Id="rId4" Type="http://schemas.openxmlformats.org/officeDocument/2006/relationships/hyperlink" Target="https://earth.esa.int/eogateway/missions/aeolus/description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apublishing.org/josa/abstract.cfm?uri=josa-49-10-100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pace.oscar.wmo.int/satellites/view/nimbus_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mo-sat.info/oscar/instruments/view/air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mo-sat.info/oscar/instruments/view/irs" TargetMode="External"/><Relationship Id="rId5" Type="http://schemas.openxmlformats.org/officeDocument/2006/relationships/hyperlink" Target="https://www.wmo-sat.info/oscar/instruments/view/cris" TargetMode="External"/><Relationship Id="rId4" Type="http://schemas.openxmlformats.org/officeDocument/2006/relationships/hyperlink" Target="https://space.oscar.wmo.int/instruments/view/ias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ciencedirect.com/topics/earth-and-planetary-sciences/aqua-satellit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0848" y="2499742"/>
            <a:ext cx="5417841" cy="1368152"/>
          </a:xfrm>
        </p:spPr>
        <p:txBody>
          <a:bodyPr>
            <a:normAutofit/>
          </a:bodyPr>
          <a:lstStyle/>
          <a:p>
            <a:r>
              <a:rPr lang="cs-CZ" i="0" dirty="0" smtClean="0"/>
              <a:t>RNDr. Martin Setvák, CSc.</a:t>
            </a:r>
            <a:endParaRPr lang="en-US" i="0" dirty="0" smtClean="0"/>
          </a:p>
          <a:p>
            <a:endParaRPr lang="cs-CZ" sz="1200" dirty="0" smtClean="0"/>
          </a:p>
          <a:p>
            <a:r>
              <a:rPr lang="cs-CZ" sz="1200" i="0" dirty="0" smtClean="0"/>
              <a:t>družicové oddělení ČHMÚ	</a:t>
            </a:r>
            <a:r>
              <a:rPr lang="cs-CZ" sz="1200" i="0" dirty="0"/>
              <a:t>	 </a:t>
            </a:r>
            <a:r>
              <a:rPr lang="cs-CZ" sz="1200" i="0" dirty="0" smtClean="0"/>
              <a:t>     </a:t>
            </a:r>
          </a:p>
          <a:p>
            <a:r>
              <a:rPr lang="cs-CZ" sz="1000" i="0" dirty="0" smtClean="0"/>
              <a:t>E-mail:  </a:t>
            </a:r>
            <a:r>
              <a:rPr lang="en-US" sz="1000" dirty="0" smtClean="0"/>
              <a:t>martin.setvak@chmi.cz </a:t>
            </a:r>
            <a:endParaRPr lang="cs-CZ" sz="1000" dirty="0" smtClean="0"/>
          </a:p>
          <a:p>
            <a:r>
              <a:rPr lang="cs-CZ" sz="1000" i="0" dirty="0"/>
              <a:t>osobní </a:t>
            </a:r>
            <a:r>
              <a:rPr lang="cs-CZ" sz="1000" i="0" dirty="0" smtClean="0"/>
              <a:t>stránky:  </a:t>
            </a:r>
            <a:r>
              <a:rPr lang="cs-CZ" sz="1000" i="0" dirty="0"/>
              <a:t>www.setvak.cz </a:t>
            </a:r>
            <a:endParaRPr lang="en-US" sz="1000" i="0" dirty="0"/>
          </a:p>
          <a:p>
            <a:endParaRPr lang="en-US" sz="1000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699542"/>
            <a:ext cx="7416824" cy="994172"/>
          </a:xfrm>
        </p:spPr>
        <p:txBody>
          <a:bodyPr/>
          <a:lstStyle/>
          <a:p>
            <a:r>
              <a:rPr lang="cs-CZ" sz="2000" dirty="0" smtClean="0">
                <a:latin typeface="Arial Black" panose="020B0A04020102020204" pitchFamily="34" charset="0"/>
              </a:rPr>
              <a:t>Meteorologické družice:</a:t>
            </a:r>
            <a:br>
              <a:rPr lang="cs-CZ" sz="2000" dirty="0" smtClean="0">
                <a:latin typeface="Arial Black" panose="020B0A04020102020204" pitchFamily="34" charset="0"/>
              </a:rPr>
            </a:br>
            <a:r>
              <a:rPr lang="cs-CZ" sz="900" dirty="0">
                <a:latin typeface="Arial Black" panose="020B0A04020102020204" pitchFamily="34" charset="0"/>
              </a:rPr>
              <a:t/>
            </a:r>
            <a:br>
              <a:rPr lang="cs-CZ" sz="900" dirty="0">
                <a:latin typeface="Arial Black" panose="020B0A04020102020204" pitchFamily="34" charset="0"/>
              </a:rPr>
            </a:br>
            <a:r>
              <a:rPr lang="cs-CZ" sz="1600" dirty="0"/>
              <a:t>Základy družicové (pasivní) hyperspektrální sondáže atmosféry, přístroje aktivní sondáže (radary, lidary) z oběžné dráhy</a:t>
            </a:r>
            <a:endParaRPr lang="cs-CZ" sz="200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58703" y="4747959"/>
            <a:ext cx="9573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verze</a:t>
            </a:r>
            <a:r>
              <a:rPr lang="cs-CZ" sz="700" smtClean="0">
                <a:solidFill>
                  <a:srgbClr val="E7E6E6">
                    <a:lumMod val="50000"/>
                  </a:srgbClr>
                </a:solidFill>
              </a:rPr>
              <a:t>:   22. 5. 2024</a:t>
            </a:r>
          </a:p>
        </p:txBody>
      </p:sp>
    </p:spTree>
    <p:extLst>
      <p:ext uri="{BB962C8B-B14F-4D97-AF65-F5344CB8AC3E}">
        <p14:creationId xmlns:p14="http://schemas.microsoft.com/office/powerpoint/2010/main" val="42362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AIRS</a:t>
            </a:r>
            <a:r>
              <a:rPr lang="cs-CZ" sz="1200" b="1" dirty="0" smtClean="0">
                <a:solidFill>
                  <a:srgbClr val="FF3300"/>
                </a:solidFill>
              </a:rPr>
              <a:t> – </a:t>
            </a:r>
            <a:r>
              <a:rPr lang="en-US" sz="1200" b="1" dirty="0">
                <a:solidFill>
                  <a:srgbClr val="FF3300"/>
                </a:solidFill>
                <a:latin typeface="Verdana" pitchFamily="34" charset="0"/>
              </a:rPr>
              <a:t>Atmospheric Infrared Sounder</a:t>
            </a:r>
            <a:r>
              <a:rPr lang="en-US" sz="1200" b="1" dirty="0">
                <a:solidFill>
                  <a:srgbClr val="FF3300"/>
                </a:solidFill>
              </a:rPr>
              <a:t>, Aqua</a:t>
            </a:r>
            <a:r>
              <a:rPr lang="cs-CZ" sz="1200" b="1" dirty="0" smtClean="0">
                <a:solidFill>
                  <a:srgbClr val="FF3300"/>
                </a:solidFill>
              </a:rPr>
              <a:t> </a:t>
            </a:r>
            <a:endParaRPr lang="cs-CZ" sz="12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56171"/>
            <a:ext cx="3528392" cy="291983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704512" y="4587974"/>
            <a:ext cx="25875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schéma skenování přístrojem </a:t>
            </a:r>
            <a:r>
              <a:rPr lang="en-US" sz="900" dirty="0" smtClean="0">
                <a:latin typeface="Verdana" pitchFamily="34" charset="0"/>
              </a:rPr>
              <a:t>AIRS  &gt;&gt;&gt;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292080" y="182770"/>
            <a:ext cx="3528392" cy="16689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144000" tIns="72000" rIns="108000" bIns="72000" rtlCol="0">
            <a:spAutoFit/>
          </a:bodyPr>
          <a:lstStyle/>
          <a:p>
            <a:r>
              <a:rPr lang="cs-CZ" sz="900" dirty="0">
                <a:latin typeface="Verdana" pitchFamily="34" charset="0"/>
              </a:rPr>
              <a:t>M</a:t>
            </a:r>
            <a:r>
              <a:rPr lang="cs-CZ" sz="900" dirty="0" smtClean="0">
                <a:latin typeface="Verdana" pitchFamily="34" charset="0"/>
              </a:rPr>
              <a:t>řížkový spektrometr (na rozdíl od všech následujících přístrojů, využívajících Michelsonův interferometr), detaily konstrukce a principu přístroje AIRS </a:t>
            </a:r>
            <a:r>
              <a:rPr lang="cs-CZ" sz="900" dirty="0" smtClean="0">
                <a:latin typeface="Verdana" pitchFamily="34" charset="0"/>
                <a:hlinkClick r:id="rId4"/>
              </a:rPr>
              <a:t>zde</a:t>
            </a:r>
            <a:endParaRPr lang="cs-CZ" sz="900" dirty="0" smtClean="0">
              <a:latin typeface="Verdana" pitchFamily="34" charset="0"/>
            </a:endParaRP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celkem</a:t>
            </a:r>
            <a:r>
              <a:rPr lang="en-US" sz="900" dirty="0" smtClean="0">
                <a:latin typeface="Verdana" pitchFamily="34" charset="0"/>
              </a:rPr>
              <a:t> 2378 </a:t>
            </a:r>
            <a:r>
              <a:rPr lang="cs-CZ" sz="900" dirty="0" smtClean="0">
                <a:latin typeface="Verdana" pitchFamily="34" charset="0"/>
              </a:rPr>
              <a:t>individuálních kanálů</a:t>
            </a:r>
            <a:endParaRPr lang="en-US" sz="900" dirty="0" smtClean="0">
              <a:latin typeface="Verdana" pitchFamily="34" charset="0"/>
            </a:endParaRPr>
          </a:p>
          <a:p>
            <a:endParaRPr lang="en-US" sz="100" dirty="0">
              <a:latin typeface="Verdana" pitchFamily="34" charset="0"/>
            </a:endParaRPr>
          </a:p>
          <a:p>
            <a:r>
              <a:rPr lang="en-US" sz="800" dirty="0" smtClean="0">
                <a:latin typeface="Verdana" pitchFamily="34" charset="0"/>
              </a:rPr>
              <a:t>(3.74 </a:t>
            </a:r>
            <a:r>
              <a:rPr lang="en-US" sz="800" dirty="0">
                <a:latin typeface="Verdana" pitchFamily="34" charset="0"/>
              </a:rPr>
              <a:t>– </a:t>
            </a:r>
            <a:r>
              <a:rPr lang="en-US" sz="800" dirty="0" smtClean="0">
                <a:latin typeface="Verdana" pitchFamily="34" charset="0"/>
              </a:rPr>
              <a:t>4.61 </a:t>
            </a:r>
            <a:r>
              <a:rPr lang="en-US" sz="800" dirty="0" smtClean="0"/>
              <a:t>µ</a:t>
            </a:r>
            <a:r>
              <a:rPr lang="en-US" sz="800" dirty="0" smtClean="0">
                <a:latin typeface="Verdana" pitchFamily="34" charset="0"/>
              </a:rPr>
              <a:t>m, </a:t>
            </a:r>
            <a:r>
              <a:rPr lang="cs-CZ" sz="800" dirty="0" smtClean="0">
                <a:latin typeface="Verdana" pitchFamily="34" charset="0"/>
              </a:rPr>
              <a:t> </a:t>
            </a:r>
            <a:r>
              <a:rPr lang="en-US" sz="800" dirty="0" smtClean="0">
                <a:latin typeface="Verdana" pitchFamily="34" charset="0"/>
              </a:rPr>
              <a:t>6.20 – 8.22</a:t>
            </a:r>
            <a:r>
              <a:rPr lang="en-US" sz="800" dirty="0">
                <a:latin typeface="Verdana" pitchFamily="34" charset="0"/>
              </a:rPr>
              <a:t> </a:t>
            </a:r>
            <a:r>
              <a:rPr lang="en-US" sz="800" dirty="0" smtClean="0"/>
              <a:t>µ</a:t>
            </a:r>
            <a:r>
              <a:rPr lang="en-US" sz="800" dirty="0" smtClean="0">
                <a:latin typeface="Verdana" pitchFamily="34" charset="0"/>
              </a:rPr>
              <a:t>m, </a:t>
            </a:r>
            <a:r>
              <a:rPr lang="cs-CZ" sz="800" dirty="0" smtClean="0">
                <a:latin typeface="Verdana" pitchFamily="34" charset="0"/>
              </a:rPr>
              <a:t> </a:t>
            </a:r>
            <a:r>
              <a:rPr lang="en-US" sz="800" dirty="0" smtClean="0">
                <a:latin typeface="Verdana" pitchFamily="34" charset="0"/>
              </a:rPr>
              <a:t>8.80 </a:t>
            </a:r>
            <a:r>
              <a:rPr lang="en-US" sz="800" dirty="0">
                <a:latin typeface="Verdana" pitchFamily="34" charset="0"/>
              </a:rPr>
              <a:t>– 15.4 </a:t>
            </a:r>
            <a:r>
              <a:rPr lang="en-US" sz="800" dirty="0" smtClean="0"/>
              <a:t>µ</a:t>
            </a:r>
            <a:r>
              <a:rPr lang="en-US" sz="800" dirty="0" smtClean="0">
                <a:latin typeface="Verdana" pitchFamily="34" charset="0"/>
              </a:rPr>
              <a:t>m)</a:t>
            </a:r>
          </a:p>
          <a:p>
            <a:endParaRPr lang="en-US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šířka snímaného pásu území přístrojem </a:t>
            </a:r>
            <a:r>
              <a:rPr lang="en-US" sz="900" dirty="0" smtClean="0">
                <a:latin typeface="Verdana" pitchFamily="34" charset="0"/>
              </a:rPr>
              <a:t>AIRS:  1650 km</a:t>
            </a:r>
          </a:p>
          <a:p>
            <a:endParaRPr lang="en-US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konstantní velikost snímacího úhlu přístroje</a:t>
            </a:r>
            <a:r>
              <a:rPr lang="en-US" sz="900" dirty="0" smtClean="0">
                <a:latin typeface="Verdana" pitchFamily="34" charset="0"/>
              </a:rPr>
              <a:t> 1.1</a:t>
            </a:r>
            <a:r>
              <a:rPr lang="cs-CZ" sz="900" dirty="0" smtClean="0">
                <a:latin typeface="Verdana" pitchFamily="34" charset="0"/>
              </a:rPr>
              <a:t>°,  což odpovídá</a:t>
            </a:r>
            <a:r>
              <a:rPr lang="en-US" sz="900" dirty="0" smtClean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rozlišení </a:t>
            </a:r>
            <a:r>
              <a:rPr lang="en-US" sz="900" dirty="0" smtClean="0">
                <a:latin typeface="Verdana" pitchFamily="34" charset="0"/>
              </a:rPr>
              <a:t>13.5 km </a:t>
            </a:r>
            <a:r>
              <a:rPr lang="cs-CZ" sz="900" dirty="0" smtClean="0">
                <a:latin typeface="Verdana" pitchFamily="34" charset="0"/>
              </a:rPr>
              <a:t>v</a:t>
            </a:r>
            <a:r>
              <a:rPr lang="en-US" sz="900" dirty="0" smtClean="0">
                <a:latin typeface="Verdana" pitchFamily="34" charset="0"/>
              </a:rPr>
              <a:t> nadir</a:t>
            </a:r>
            <a:r>
              <a:rPr lang="cs-CZ" sz="900" dirty="0" smtClean="0">
                <a:latin typeface="Verdana" pitchFamily="34" charset="0"/>
              </a:rPr>
              <a:t>u (nejlepší rozlišení)</a:t>
            </a:r>
            <a:endParaRPr lang="en-US" sz="900" dirty="0" smtClean="0">
              <a:latin typeface="Verdana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51520" y="4155926"/>
            <a:ext cx="4626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Další podrobnější informace k přístroji</a:t>
            </a:r>
            <a:r>
              <a:rPr lang="en-US" sz="900" dirty="0" smtClean="0">
                <a:latin typeface="Verdana" pitchFamily="34" charset="0"/>
              </a:rPr>
              <a:t> AIRS</a:t>
            </a:r>
            <a:r>
              <a:rPr lang="cs-CZ" sz="900" dirty="0" smtClean="0">
                <a:latin typeface="Verdana" pitchFamily="34" charset="0"/>
              </a:rPr>
              <a:t>: </a:t>
            </a:r>
            <a:r>
              <a:rPr lang="en-US" sz="900" dirty="0" smtClean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  <a:hlinkClick r:id="rId5"/>
              </a:rPr>
              <a:t>AIRS </a:t>
            </a:r>
            <a:r>
              <a:rPr lang="cs-CZ" sz="900" dirty="0">
                <a:latin typeface="Verdana" pitchFamily="34" charset="0"/>
                <a:hlinkClick r:id="rId5"/>
              </a:rPr>
              <a:t>Project Instrument </a:t>
            </a:r>
            <a:r>
              <a:rPr lang="en-US" sz="900" dirty="0" smtClean="0">
                <a:latin typeface="Verdana" pitchFamily="34" charset="0"/>
                <a:hlinkClick r:id="rId5"/>
              </a:rPr>
              <a:t>Suite</a:t>
            </a:r>
            <a:r>
              <a:rPr lang="en-US" sz="900" dirty="0" smtClean="0">
                <a:latin typeface="Verdana" pitchFamily="34" charset="0"/>
              </a:rPr>
              <a:t>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612000"/>
            <a:ext cx="4578327" cy="3120093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3781078"/>
            <a:ext cx="47195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solidFill>
                  <a:schemeClr val="bg1"/>
                </a:solidFill>
                <a:latin typeface="Verdana" pitchFamily="34" charset="0"/>
              </a:rPr>
              <a:t>Spektrální rozsah kanálů AIRS</a:t>
            </a:r>
            <a:r>
              <a:rPr lang="cs-CZ" sz="900" dirty="0">
                <a:solidFill>
                  <a:schemeClr val="bg1"/>
                </a:solidFill>
                <a:latin typeface="Verdana" pitchFamily="34" charset="0"/>
              </a:rPr>
              <a:t>,</a:t>
            </a:r>
            <a:r>
              <a:rPr lang="en-US" sz="900" dirty="0" smtClean="0">
                <a:solidFill>
                  <a:schemeClr val="bg1"/>
                </a:solidFill>
                <a:latin typeface="Verdana" pitchFamily="34" charset="0"/>
              </a:rPr>
              <a:t>  </a:t>
            </a:r>
            <a:r>
              <a:rPr lang="cs-CZ" sz="900" dirty="0" smtClean="0">
                <a:solidFill>
                  <a:schemeClr val="bg1"/>
                </a:solidFill>
                <a:latin typeface="Verdana" pitchFamily="34" charset="0"/>
              </a:rPr>
              <a:t>zdroj:  </a:t>
            </a:r>
            <a:r>
              <a:rPr lang="en-US" sz="9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  <a:hlinkClick r:id="rId7"/>
              </a:rPr>
              <a:t>AIRS Instrument Characteristics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 (PDF)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211960" y="4588554"/>
            <a:ext cx="4790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>
                <a:latin typeface="Verdana" pitchFamily="34" charset="0"/>
              </a:rPr>
              <a:t>zdroj: </a:t>
            </a:r>
            <a:r>
              <a:rPr lang="cs-CZ" sz="800">
                <a:latin typeface="Verdana" pitchFamily="34" charset="0"/>
                <a:hlinkClick r:id="rId3"/>
              </a:rPr>
              <a:t>https://</a:t>
            </a:r>
            <a:r>
              <a:rPr lang="cs-CZ" sz="800" smtClean="0">
                <a:latin typeface="Verdana" pitchFamily="34" charset="0"/>
                <a:hlinkClick r:id="rId3"/>
              </a:rPr>
              <a:t>www.sciencedirect.com/topics/earth-and-planetary-sciences/aqua-satellite</a:t>
            </a:r>
            <a:r>
              <a:rPr lang="cs-CZ" sz="800" smtClean="0">
                <a:latin typeface="Verdana" pitchFamily="34" charset="0"/>
              </a:rPr>
              <a:t> </a:t>
            </a:r>
            <a:endParaRPr lang="cs-CZ" sz="800" dirty="0" smtClean="0">
              <a:latin typeface="Verdana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2" y="612000"/>
            <a:ext cx="3923960" cy="29057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12290"/>
            <a:ext cx="5571813" cy="2375991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4139952" y="55552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900" dirty="0" smtClean="0">
                <a:latin typeface="Verdana" pitchFamily="34" charset="0"/>
              </a:rPr>
              <a:t>Váhové funkce přístroje AIRS do hladiny 0.1 hPa.  Tři skupiny spektrálních kanálů, pracujících v různém rozsahu vlnových délek.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139952" y="987574"/>
            <a:ext cx="4968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latin typeface="Verdana" pitchFamily="34" charset="0"/>
              </a:rPr>
              <a:t>zdroj: </a:t>
            </a:r>
            <a:r>
              <a:rPr lang="cs-CZ" sz="800" dirty="0">
                <a:latin typeface="Verdana" pitchFamily="34" charset="0"/>
                <a:hlinkClick r:id="rId6"/>
              </a:rPr>
              <a:t>https://</a:t>
            </a:r>
            <a:r>
              <a:rPr lang="cs-CZ" sz="800" dirty="0" smtClean="0">
                <a:latin typeface="Verdana" pitchFamily="34" charset="0"/>
                <a:hlinkClick r:id="rId6"/>
              </a:rPr>
              <a:t>cimss.ssec.wisc.edu/dbs/China2011/Day4/Lectures/AIRS/AIRS-Instrument.pdf</a:t>
            </a:r>
            <a:r>
              <a:rPr lang="cs-CZ" sz="800" dirty="0" smtClean="0">
                <a:latin typeface="Verdana" pitchFamily="34" charset="0"/>
              </a:rPr>
              <a:t>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860032" y="178082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900" dirty="0" smtClean="0">
                <a:latin typeface="Verdana" pitchFamily="34" charset="0"/>
              </a:rPr>
              <a:t>Váhové funkce přístroje AIRS do hladiny 100 hPa, zpracované „Kernel </a:t>
            </a:r>
            <a:r>
              <a:rPr lang="en-US" sz="900" dirty="0" smtClean="0">
                <a:latin typeface="Verdana" pitchFamily="34" charset="0"/>
              </a:rPr>
              <a:t>Functions”</a:t>
            </a:r>
            <a:r>
              <a:rPr lang="cs-CZ" sz="900" dirty="0" smtClean="0">
                <a:latin typeface="Verdana" pitchFamily="34" charset="0"/>
              </a:rPr>
              <a:t>,</a:t>
            </a:r>
            <a:r>
              <a:rPr lang="en-US" sz="900" dirty="0" smtClean="0">
                <a:latin typeface="Verdana" pitchFamily="34" charset="0"/>
              </a:rPr>
              <a:t> a </a:t>
            </a:r>
            <a:r>
              <a:rPr lang="cs-CZ" sz="900" dirty="0" smtClean="0">
                <a:latin typeface="Verdana" pitchFamily="34" charset="0"/>
              </a:rPr>
              <a:t>vertikální rozlišení v různých hladinách.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AIRS</a:t>
            </a:r>
            <a:endParaRPr lang="cs-CZ" sz="12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AIRS</a:t>
            </a:r>
            <a:r>
              <a:rPr lang="cs-CZ" sz="1200" b="1" dirty="0" smtClean="0">
                <a:solidFill>
                  <a:srgbClr val="FF3300"/>
                </a:solidFill>
              </a:rPr>
              <a:t> – formáty a dostupnost dat</a:t>
            </a:r>
            <a:endParaRPr lang="cs-CZ" sz="12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1" y="612000"/>
            <a:ext cx="3722149" cy="27916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12000"/>
            <a:ext cx="3722149" cy="279161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536" y="3537178"/>
            <a:ext cx="8275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Data a produkty dostupné uživatelům: </a:t>
            </a:r>
            <a:r>
              <a:rPr lang="cs-CZ" sz="900" smtClean="0">
                <a:latin typeface="Verdana" pitchFamily="34" charset="0"/>
              </a:rPr>
              <a:t/>
            </a:r>
            <a:br>
              <a:rPr lang="cs-CZ" sz="900" smtClean="0">
                <a:latin typeface="Verdana" pitchFamily="34" charset="0"/>
              </a:rPr>
            </a:br>
            <a:endParaRPr lang="cs-CZ" sz="900" dirty="0">
              <a:latin typeface="Verdana" pitchFamily="34" charset="0"/>
            </a:endParaRPr>
          </a:p>
          <a:p>
            <a:r>
              <a:rPr lang="cs-CZ" sz="900" dirty="0" err="1" smtClean="0">
                <a:latin typeface="Verdana" pitchFamily="34" charset="0"/>
              </a:rPr>
              <a:t>Level</a:t>
            </a:r>
            <a:r>
              <a:rPr lang="cs-CZ" sz="900" dirty="0" smtClean="0">
                <a:latin typeface="Verdana" pitchFamily="34" charset="0"/>
              </a:rPr>
              <a:t> 1B (L1B)         –  naměřené kalibrované a geolokované radiance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err="1" smtClean="0">
                <a:latin typeface="Verdana" pitchFamily="34" charset="0"/>
              </a:rPr>
              <a:t>Level</a:t>
            </a:r>
            <a:r>
              <a:rPr lang="cs-CZ" sz="900" dirty="0" smtClean="0">
                <a:latin typeface="Verdana" pitchFamily="34" charset="0"/>
              </a:rPr>
              <a:t> 1C (L1C)         –  L1B zhlazené a opravené o různé chyby měření, plus syntetické kanály (doplnění chybějících dat z jiných přístrojů)</a:t>
            </a:r>
          </a:p>
          <a:p>
            <a:r>
              <a:rPr lang="cs-CZ" sz="900" dirty="0" err="1" smtClean="0">
                <a:latin typeface="Verdana" pitchFamily="34" charset="0"/>
              </a:rPr>
              <a:t>Level</a:t>
            </a:r>
            <a:r>
              <a:rPr lang="cs-CZ" sz="900" dirty="0" smtClean="0">
                <a:latin typeface="Verdana" pitchFamily="34" charset="0"/>
              </a:rPr>
              <a:t> 2 a 3 (L2, L3)  –  různé odvozené produkty</a:t>
            </a:r>
          </a:p>
          <a:p>
            <a:endParaRPr lang="cs-CZ" sz="900" dirty="0" smtClean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Data (L1B, L1C a L2) organizována do 6-minutových „granulí</a:t>
            </a:r>
            <a:r>
              <a:rPr lang="en-US" sz="900" dirty="0" smtClean="0">
                <a:latin typeface="Verdana" pitchFamily="34" charset="0"/>
              </a:rPr>
              <a:t>”</a:t>
            </a:r>
            <a:r>
              <a:rPr lang="cs-CZ" sz="900" dirty="0" smtClean="0">
                <a:latin typeface="Verdana" pitchFamily="34" charset="0"/>
              </a:rPr>
              <a:t>, výběr požadovaných granulí </a:t>
            </a:r>
            <a:r>
              <a:rPr lang="cs-CZ" sz="900" dirty="0">
                <a:latin typeface="Verdana" pitchFamily="34" charset="0"/>
              </a:rPr>
              <a:t>zde:</a:t>
            </a:r>
            <a:br>
              <a:rPr lang="cs-CZ" sz="900" dirty="0">
                <a:latin typeface="Verdana" pitchFamily="34" charset="0"/>
              </a:rPr>
            </a:br>
            <a:r>
              <a:rPr lang="cs-CZ" sz="900" dirty="0">
                <a:latin typeface="Verdana" pitchFamily="34" charset="0"/>
                <a:hlinkClick r:id="rId5"/>
              </a:rPr>
              <a:t>https://</a:t>
            </a:r>
            <a:r>
              <a:rPr lang="cs-CZ" sz="900" dirty="0" smtClean="0">
                <a:latin typeface="Verdana" pitchFamily="34" charset="0"/>
                <a:hlinkClick r:id="rId5"/>
              </a:rPr>
              <a:t>disc.gsfc.nasa.gov/datasets/AIRXAMAP_005/summary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71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9" y="612000"/>
            <a:ext cx="5292113" cy="4088158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AIRS</a:t>
            </a:r>
            <a:r>
              <a:rPr lang="cs-CZ" sz="1200" b="1" dirty="0" smtClean="0">
                <a:solidFill>
                  <a:srgbClr val="FF3300"/>
                </a:solidFill>
              </a:rPr>
              <a:t> – formáty a dostupnost dat – granule </a:t>
            </a:r>
            <a:endParaRPr lang="cs-CZ" sz="1200" b="1" dirty="0">
              <a:solidFill>
                <a:srgbClr val="FF33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96136" y="556681"/>
            <a:ext cx="3096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Verdana" pitchFamily="34" charset="0"/>
              </a:rPr>
              <a:t>Data L1B a L1C (</a:t>
            </a:r>
            <a:r>
              <a:rPr lang="cs-CZ" sz="900" dirty="0" smtClean="0">
                <a:latin typeface="Verdana" pitchFamily="34" charset="0"/>
              </a:rPr>
              <a:t>kalibrované a geolokované </a:t>
            </a:r>
            <a:r>
              <a:rPr lang="en-US" sz="900" dirty="0" smtClean="0">
                <a:latin typeface="Verdana" pitchFamily="34" charset="0"/>
              </a:rPr>
              <a:t>radiance</a:t>
            </a:r>
            <a:r>
              <a:rPr lang="cs-CZ" sz="900" dirty="0" smtClean="0">
                <a:latin typeface="Verdana" pitchFamily="34" charset="0"/>
              </a:rPr>
              <a:t>, </a:t>
            </a:r>
            <a:r>
              <a:rPr lang="cs-CZ" sz="900" dirty="0" err="1" smtClean="0">
                <a:latin typeface="Verdana" pitchFamily="34" charset="0"/>
              </a:rPr>
              <a:t>mW</a:t>
            </a:r>
            <a:r>
              <a:rPr lang="cs-CZ" sz="900" dirty="0" smtClean="0">
                <a:latin typeface="Verdana" pitchFamily="34" charset="0"/>
              </a:rPr>
              <a:t>/m</a:t>
            </a:r>
            <a:r>
              <a:rPr lang="cs-CZ" sz="1000" baseline="30000" dirty="0" smtClean="0">
                <a:latin typeface="Verdana" pitchFamily="34" charset="0"/>
              </a:rPr>
              <a:t>2</a:t>
            </a:r>
            <a:r>
              <a:rPr lang="cs-CZ" sz="900" dirty="0" smtClean="0">
                <a:latin typeface="Verdana" pitchFamily="34" charset="0"/>
              </a:rPr>
              <a:t>/cm</a:t>
            </a:r>
            <a:r>
              <a:rPr lang="cs-CZ" sz="1000" baseline="30000" dirty="0" smtClean="0">
                <a:latin typeface="Verdana" pitchFamily="34" charset="0"/>
              </a:rPr>
              <a:t>-1</a:t>
            </a:r>
            <a:r>
              <a:rPr lang="cs-CZ" sz="900" dirty="0" smtClean="0">
                <a:latin typeface="Verdana" pitchFamily="34" charset="0"/>
              </a:rPr>
              <a:t>/</a:t>
            </a:r>
            <a:r>
              <a:rPr lang="cs-CZ" sz="900" dirty="0" err="1" smtClean="0">
                <a:latin typeface="Verdana" pitchFamily="34" charset="0"/>
              </a:rPr>
              <a:t>sr</a:t>
            </a:r>
            <a:r>
              <a:rPr lang="cs-CZ" sz="900" dirty="0" smtClean="0">
                <a:latin typeface="Verdana" pitchFamily="34" charset="0"/>
              </a:rPr>
              <a:t>)</a:t>
            </a:r>
            <a:endParaRPr lang="en-US" sz="900" dirty="0" smtClean="0">
              <a:latin typeface="Verdana" pitchFamily="34" charset="0"/>
            </a:endParaRPr>
          </a:p>
          <a:p>
            <a:endParaRPr lang="en-US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Každá obrazová granule sestává z celkem 135 nasnímaných řádků dat (</a:t>
            </a:r>
            <a:r>
              <a:rPr lang="cs-CZ" sz="900" i="1" dirty="0" smtClean="0">
                <a:latin typeface="Verdana" pitchFamily="34" charset="0"/>
              </a:rPr>
              <a:t>lines</a:t>
            </a:r>
            <a:r>
              <a:rPr lang="cs-CZ" sz="900" dirty="0" smtClean="0">
                <a:latin typeface="Verdana" pitchFamily="34" charset="0"/>
              </a:rPr>
              <a:t>), každý nasnímaný řádek sestává z 90 pixlů (</a:t>
            </a:r>
            <a:r>
              <a:rPr lang="en-US" sz="900" i="1" dirty="0" smtClean="0">
                <a:latin typeface="Verdana" pitchFamily="34" charset="0"/>
              </a:rPr>
              <a:t>footprints</a:t>
            </a:r>
            <a:r>
              <a:rPr lang="cs-CZ" sz="900" dirty="0" smtClean="0">
                <a:latin typeface="Verdana" pitchFamily="34" charset="0"/>
              </a:rPr>
              <a:t>). </a:t>
            </a: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Typická velikost granule: </a:t>
            </a:r>
            <a:r>
              <a:rPr lang="en-US" sz="900" dirty="0" smtClean="0">
                <a:latin typeface="Verdana" pitchFamily="34" charset="0"/>
              </a:rPr>
              <a:t>~ 125 MB</a:t>
            </a:r>
            <a:endParaRPr lang="cs-CZ" sz="900" dirty="0" smtClean="0">
              <a:latin typeface="Verdana" pitchFamily="34" charset="0"/>
            </a:endParaRP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Každých 24 hodin je standardně nasnímáno celkem 240 granulí, z čehož je 120 ve vzestupné (denní) a 120 v sestupné (noční) části dráhy družice.</a:t>
            </a:r>
          </a:p>
          <a:p>
            <a:endParaRPr lang="cs-CZ" sz="900" dirty="0">
              <a:latin typeface="Verdana" pitchFamily="34" charset="0"/>
            </a:endParaRPr>
          </a:p>
          <a:p>
            <a:endParaRPr lang="cs-CZ" sz="900" dirty="0" smtClean="0">
              <a:latin typeface="Verdana" pitchFamily="34" charset="0"/>
            </a:endParaRPr>
          </a:p>
          <a:p>
            <a:endParaRPr lang="cs-CZ" sz="900" dirty="0" smtClean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Objednání dat </a:t>
            </a:r>
            <a:r>
              <a:rPr lang="cs-CZ" sz="900" dirty="0">
                <a:latin typeface="Verdana" pitchFamily="34" charset="0"/>
              </a:rPr>
              <a:t>– archiv, nutná registrace:</a:t>
            </a:r>
            <a:endParaRPr lang="cs-CZ" sz="900" dirty="0" smtClean="0">
              <a:latin typeface="Verdana" pitchFamily="34" charset="0"/>
            </a:endParaRP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>
                <a:latin typeface="Verdana" pitchFamily="34" charset="0"/>
              </a:rPr>
              <a:t>L1B (AIRIBRAD</a:t>
            </a:r>
            <a:r>
              <a:rPr lang="cs-CZ" sz="900" dirty="0" smtClean="0">
                <a:latin typeface="Verdana" pitchFamily="34" charset="0"/>
              </a:rPr>
              <a:t>) </a:t>
            </a:r>
            <a:r>
              <a:rPr lang="cs-CZ" sz="900" dirty="0" smtClean="0">
                <a:latin typeface="Verdana" pitchFamily="34" charset="0"/>
                <a:hlinkClick r:id="rId4"/>
              </a:rPr>
              <a:t>https</a:t>
            </a:r>
            <a:r>
              <a:rPr lang="cs-CZ" sz="900" dirty="0">
                <a:latin typeface="Verdana" pitchFamily="34" charset="0"/>
                <a:hlinkClick r:id="rId4"/>
              </a:rPr>
              <a:t>://airsl1.gesdisc.eosdis.nasa.gov/data/Aqua_AIRS_Level1/AIRIBRAD.005</a:t>
            </a:r>
            <a:r>
              <a:rPr lang="cs-CZ" sz="900" dirty="0" smtClean="0">
                <a:latin typeface="Verdana" pitchFamily="34" charset="0"/>
                <a:hlinkClick r:id="rId4"/>
              </a:rPr>
              <a:t>/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>
                <a:latin typeface="Verdana" pitchFamily="34" charset="0"/>
              </a:rPr>
              <a:t>L1C (AIRICRAD)</a:t>
            </a:r>
            <a:br>
              <a:rPr lang="cs-CZ" sz="900" dirty="0">
                <a:latin typeface="Verdana" pitchFamily="34" charset="0"/>
              </a:rPr>
            </a:br>
            <a:r>
              <a:rPr lang="cs-CZ" sz="900" dirty="0">
                <a:latin typeface="Verdana" pitchFamily="34" charset="0"/>
                <a:hlinkClick r:id="rId5"/>
              </a:rPr>
              <a:t>https://airsl1.gesdisc.eosdis.nasa.gov/data/Aqua_AIRS_Level1/AIRICRAD.6.7</a:t>
            </a:r>
            <a:r>
              <a:rPr lang="cs-CZ" sz="900" dirty="0" smtClean="0">
                <a:latin typeface="Verdana" pitchFamily="34" charset="0"/>
                <a:hlinkClick r:id="rId5"/>
              </a:rPr>
              <a:t>/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  <a:p>
            <a:endParaRPr lang="cs-CZ" sz="900" dirty="0">
              <a:latin typeface="Verdana" pitchFamily="34" charset="0"/>
            </a:endParaRPr>
          </a:p>
          <a:p>
            <a:endParaRPr lang="cs-CZ" sz="900" dirty="0" smtClean="0">
              <a:latin typeface="Verdana" pitchFamily="34" charset="0"/>
            </a:endParaRPr>
          </a:p>
          <a:p>
            <a:r>
              <a:rPr lang="cs-CZ" sz="900" u="sng" dirty="0" smtClean="0">
                <a:latin typeface="Verdana" pitchFamily="34" charset="0"/>
              </a:rPr>
              <a:t>Poznámka</a:t>
            </a:r>
            <a:r>
              <a:rPr lang="cs-CZ" sz="900" dirty="0" smtClean="0">
                <a:latin typeface="Verdana" pitchFamily="34" charset="0"/>
              </a:rPr>
              <a:t>: L1C stejný formát jako L1B, ale navíc různé „syntetické</a:t>
            </a:r>
            <a:r>
              <a:rPr lang="en-US" sz="900" dirty="0" smtClean="0">
                <a:latin typeface="Verdana" pitchFamily="34" charset="0"/>
              </a:rPr>
              <a:t>”</a:t>
            </a:r>
            <a:r>
              <a:rPr lang="cs-CZ" sz="900" dirty="0" smtClean="0">
                <a:latin typeface="Verdana" pitchFamily="34" charset="0"/>
              </a:rPr>
              <a:t> kanály </a:t>
            </a:r>
            <a:r>
              <a:rPr lang="en-US" sz="900" dirty="0" smtClean="0">
                <a:latin typeface="Verdana" pitchFamily="34" charset="0"/>
              </a:rPr>
              <a:t>&gt; </a:t>
            </a:r>
            <a:r>
              <a:rPr lang="cs-CZ" sz="900" dirty="0" smtClean="0">
                <a:latin typeface="Verdana" pitchFamily="34" charset="0"/>
              </a:rPr>
              <a:t>číslování L1C kanálů neodpovídá </a:t>
            </a:r>
            <a:r>
              <a:rPr lang="cs-CZ" sz="900" dirty="0">
                <a:latin typeface="Verdana" pitchFamily="34" charset="0"/>
              </a:rPr>
              <a:t>číslování </a:t>
            </a:r>
            <a:r>
              <a:rPr lang="cs-CZ" sz="900" dirty="0" smtClean="0">
                <a:latin typeface="Verdana" pitchFamily="34" charset="0"/>
              </a:rPr>
              <a:t>L1B </a:t>
            </a:r>
            <a:r>
              <a:rPr lang="cs-CZ" sz="900" dirty="0">
                <a:latin typeface="Verdana" pitchFamily="34" charset="0"/>
              </a:rPr>
              <a:t>kanálů</a:t>
            </a:r>
            <a:endParaRPr lang="cs-CZ" sz="9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1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2844" y="142858"/>
            <a:ext cx="8737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</a:rPr>
              <a:t>Ukázka využití AIRS L1B dat pro detekci gravitačních vln v horní stratosféře (variace teploty)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7" name="Picture 1" descr="O:\VIIRS-NPP DNB airglow\20140427 Cb-gen airglow Tibet\20140427-1557utc_Jeff-Dai_Ripples-in-the-sky_small.jpg"/>
          <p:cNvPicPr>
            <a:picLocks noChangeAspect="1" noChangeArrowheads="1"/>
          </p:cNvPicPr>
          <p:nvPr/>
        </p:nvPicPr>
        <p:blipFill>
          <a:blip r:embed="rId3" cstate="print">
            <a:lum bright="3000" contrast="12000"/>
          </a:blip>
          <a:srcRect/>
          <a:stretch>
            <a:fillRect/>
          </a:stretch>
        </p:blipFill>
        <p:spPr bwMode="auto">
          <a:xfrm>
            <a:off x="251520" y="555526"/>
            <a:ext cx="4057520" cy="2707124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3074" name="Picture 2" descr="F:\VIIRS-DNB airglow (posledni upravy 15.4.2018)\Cb gen. CGW\20140427 !!!!! foto Jeff Dai (Tibet), vyrazne v DNB i v AIRS !!!!!\1929-1941utc Aqua AIRS\195-196_merged_zoom-5x_band_12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1908" y="540000"/>
            <a:ext cx="1450746" cy="432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3075" name="Picture 3" descr="F:\VIIRS-DNB airglow (posledni upravy 15.4.2018)\Cb gen. CGW\20140427 !!!!! foto Jeff Dai (Tibet), vyrazne v DNB i v AIRS !!!!!\1929-1941utc Aqua AIRS\195-196_merged_zoom-5x_band_205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3742" y="540000"/>
            <a:ext cx="1450746" cy="432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3076" name="Picture 4" descr="F:\VIIRS-DNB airglow (posledni upravy 15.4.2018)\Cb gen. CGW\20140427 !!!!! foto Jeff Dai (Tibet), vyrazne v DNB i v AIRS !!!!!\1929-1941utc Aqua AIRS\195-196_merged_zoom-5x_band_007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9908" y="540000"/>
            <a:ext cx="1450746" cy="432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4440198" y="55496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Verdana" pitchFamily="34" charset="0"/>
              </a:rPr>
              <a:t>band 1200</a:t>
            </a:r>
          </a:p>
          <a:p>
            <a:r>
              <a:rPr lang="en-US" sz="900" b="1" dirty="0" smtClean="0">
                <a:latin typeface="Verdana" pitchFamily="34" charset="0"/>
              </a:rPr>
              <a:t>9.061 </a:t>
            </a:r>
            <a:r>
              <a:rPr lang="en-US" sz="900" b="1" dirty="0">
                <a:latin typeface="Verdana" pitchFamily="34" charset="0"/>
              </a:rPr>
              <a:t>µm</a:t>
            </a:r>
            <a:endParaRPr lang="cs-CZ" sz="900" b="1" dirty="0" smtClean="0">
              <a:latin typeface="Verdana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008101" y="554968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Verdana" pitchFamily="34" charset="0"/>
              </a:rPr>
              <a:t>band 0074</a:t>
            </a:r>
          </a:p>
          <a:p>
            <a:r>
              <a:rPr lang="en-US" sz="900" b="1" dirty="0" smtClean="0">
                <a:latin typeface="Verdana" pitchFamily="34" charset="0"/>
              </a:rPr>
              <a:t>14.981 µm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536542" y="55496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Verdana" pitchFamily="34" charset="0"/>
              </a:rPr>
              <a:t>band 2054</a:t>
            </a:r>
          </a:p>
          <a:p>
            <a:r>
              <a:rPr lang="en-US" sz="900" b="1" dirty="0" smtClean="0">
                <a:latin typeface="Verdana" pitchFamily="34" charset="0"/>
              </a:rPr>
              <a:t>4.282 µm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79512" y="4198317"/>
            <a:ext cx="426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Verdana" pitchFamily="34" charset="0"/>
              </a:rPr>
              <a:t>Tytéž gravitační vlny, zaznamenané v absorpčních kanálech CO</a:t>
            </a:r>
            <a:r>
              <a:rPr lang="cs-CZ" sz="800" baseline="-25000" dirty="0" smtClean="0">
                <a:latin typeface="Verdana" pitchFamily="34" charset="0"/>
              </a:rPr>
              <a:t>2</a:t>
            </a:r>
            <a:r>
              <a:rPr lang="cs-CZ" sz="800" dirty="0" smtClean="0">
                <a:latin typeface="Verdana" pitchFamily="34" charset="0"/>
              </a:rPr>
              <a:t> přístroje </a:t>
            </a:r>
            <a:r>
              <a:rPr lang="en-US" sz="800" dirty="0" smtClean="0">
                <a:latin typeface="Verdana" pitchFamily="34" charset="0"/>
              </a:rPr>
              <a:t>AIRS </a:t>
            </a:r>
            <a:endParaRPr lang="cs-CZ" sz="800" dirty="0">
              <a:latin typeface="Verdana" pitchFamily="34" charset="0"/>
            </a:endParaRPr>
          </a:p>
          <a:p>
            <a:r>
              <a:rPr lang="cs-CZ" sz="800" dirty="0" smtClean="0">
                <a:latin typeface="Verdana" pitchFamily="34" charset="0"/>
              </a:rPr>
              <a:t>družice Aqua, </a:t>
            </a:r>
            <a:r>
              <a:rPr lang="en-US" sz="800" dirty="0" smtClean="0">
                <a:latin typeface="Verdana" pitchFamily="34" charset="0"/>
              </a:rPr>
              <a:t>19:29 – 19:41 UTC</a:t>
            </a:r>
            <a:r>
              <a:rPr lang="cs-CZ" sz="800" dirty="0" smtClean="0">
                <a:latin typeface="Verdana" pitchFamily="34" charset="0"/>
              </a:rPr>
              <a:t>, v horní stratosféře (cca 40 – 45 km). Vlevo pro porovnání snímek v atmosférickém okně.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62073" y="3291830"/>
            <a:ext cx="427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 smtClean="0">
                <a:latin typeface="Verdana" pitchFamily="34" charset="0"/>
              </a:rPr>
              <a:t>Koncentrické gravitační vlny (CGW) vygenerované silnými konvektivními bouřemi nad Bangladéšem, zviditelněné díky airglow v hladinách 85–100 km.</a:t>
            </a:r>
          </a:p>
          <a:p>
            <a:r>
              <a:rPr lang="cs-CZ" sz="300" dirty="0" smtClean="0">
                <a:latin typeface="Verdana" pitchFamily="34" charset="0"/>
              </a:rPr>
              <a:t> </a:t>
            </a:r>
            <a:br>
              <a:rPr lang="cs-CZ" sz="300" dirty="0" smtClean="0">
                <a:latin typeface="Verdana" pitchFamily="34" charset="0"/>
              </a:rPr>
            </a:br>
            <a:r>
              <a:rPr lang="cs-CZ" sz="800" dirty="0" smtClean="0">
                <a:latin typeface="Verdana" pitchFamily="34" charset="0"/>
              </a:rPr>
              <a:t>Foto: </a:t>
            </a:r>
            <a:r>
              <a:rPr lang="it-IT" sz="800" dirty="0">
                <a:latin typeface="Verdana" pitchFamily="34" charset="0"/>
              </a:rPr>
              <a:t>Jeff Dai, 2014-04-27 15:57 </a:t>
            </a:r>
            <a:r>
              <a:rPr lang="it-IT" sz="800" dirty="0" smtClean="0">
                <a:latin typeface="Verdana" pitchFamily="34" charset="0"/>
              </a:rPr>
              <a:t>UTC</a:t>
            </a:r>
            <a:r>
              <a:rPr lang="cs-CZ" sz="800" dirty="0" smtClean="0">
                <a:latin typeface="Verdana" pitchFamily="34" charset="0"/>
              </a:rPr>
              <a:t>, Tibetská náhorní plošina, Čína, </a:t>
            </a:r>
            <a:br>
              <a:rPr lang="cs-CZ" sz="800" dirty="0" smtClean="0">
                <a:latin typeface="Verdana" pitchFamily="34" charset="0"/>
              </a:rPr>
            </a:br>
            <a:r>
              <a:rPr lang="cs-CZ" sz="800" i="1" dirty="0">
                <a:solidFill>
                  <a:schemeClr val="bg1">
                    <a:lumMod val="75000"/>
                  </a:schemeClr>
                </a:solidFill>
                <a:hlinkClick r:id="rId7"/>
              </a:rPr>
              <a:t>https://www.flickr.com/photos/jeffdai/14845763849</a:t>
            </a:r>
            <a:r>
              <a:rPr lang="cs-CZ" sz="800" i="1" dirty="0" smtClean="0">
                <a:solidFill>
                  <a:schemeClr val="bg1">
                    <a:lumMod val="75000"/>
                  </a:schemeClr>
                </a:solidFill>
                <a:hlinkClick r:id="rId7"/>
              </a:rPr>
              <a:t>/</a:t>
            </a:r>
            <a:r>
              <a:rPr lang="cs-CZ" sz="8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cs-CZ" sz="8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486"/>
            <a:ext cx="2700000" cy="4320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28" y="195486"/>
            <a:ext cx="2700000" cy="432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28" y="195486"/>
            <a:ext cx="2700000" cy="4320000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55576" y="4588554"/>
            <a:ext cx="1653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latin typeface="Verdana" pitchFamily="34" charset="0"/>
              </a:rPr>
              <a:t>A</a:t>
            </a:r>
            <a:r>
              <a:rPr lang="cs-CZ" sz="800" dirty="0" smtClean="0">
                <a:latin typeface="Verdana" pitchFamily="34" charset="0"/>
              </a:rPr>
              <a:t>tmosférické okno 10.5 µm.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151933" y="4587974"/>
            <a:ext cx="56685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>
                <a:latin typeface="Verdana" pitchFamily="34" charset="0"/>
              </a:rPr>
              <a:t>Absorpční kanály CO</a:t>
            </a:r>
            <a:r>
              <a:rPr lang="cs-CZ" sz="800" baseline="-25000" dirty="0" smtClean="0">
                <a:latin typeface="Verdana" pitchFamily="34" charset="0"/>
              </a:rPr>
              <a:t>2</a:t>
            </a:r>
            <a:r>
              <a:rPr lang="cs-CZ" sz="800" dirty="0" smtClean="0">
                <a:latin typeface="Verdana" pitchFamily="34" charset="0"/>
              </a:rPr>
              <a:t>. Viditelnost gravitačních vln v konkrétních kanálech se pro různé případy může lišit.</a:t>
            </a:r>
          </a:p>
        </p:txBody>
      </p:sp>
    </p:spTree>
    <p:extLst>
      <p:ext uri="{BB962C8B-B14F-4D97-AF65-F5344CB8AC3E}">
        <p14:creationId xmlns:p14="http://schemas.microsoft.com/office/powerpoint/2010/main" val="23263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486"/>
            <a:ext cx="2700000" cy="432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28" y="195486"/>
            <a:ext cx="2700300" cy="43204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28" y="195486"/>
            <a:ext cx="2700300" cy="4320480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55576" y="4588554"/>
            <a:ext cx="1653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latin typeface="Verdana" pitchFamily="34" charset="0"/>
              </a:rPr>
              <a:t>A</a:t>
            </a:r>
            <a:r>
              <a:rPr lang="cs-CZ" sz="800" dirty="0" smtClean="0">
                <a:latin typeface="Verdana" pitchFamily="34" charset="0"/>
              </a:rPr>
              <a:t>tmosférické okno 10.5 µm.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151933" y="4587974"/>
            <a:ext cx="56685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>
                <a:latin typeface="Verdana" pitchFamily="34" charset="0"/>
              </a:rPr>
              <a:t>Absorpční kanály CO</a:t>
            </a:r>
            <a:r>
              <a:rPr lang="cs-CZ" sz="800" baseline="-25000" dirty="0" smtClean="0">
                <a:latin typeface="Verdana" pitchFamily="34" charset="0"/>
              </a:rPr>
              <a:t>2</a:t>
            </a:r>
            <a:r>
              <a:rPr lang="cs-CZ" sz="800" dirty="0" smtClean="0">
                <a:latin typeface="Verdana" pitchFamily="34" charset="0"/>
              </a:rPr>
              <a:t>. Viditelnost gravitačních vln v konkrétních kanálech se pro různé případy může lišit.</a:t>
            </a:r>
          </a:p>
        </p:txBody>
      </p:sp>
    </p:spTree>
    <p:extLst>
      <p:ext uri="{BB962C8B-B14F-4D97-AF65-F5344CB8AC3E}">
        <p14:creationId xmlns:p14="http://schemas.microsoft.com/office/powerpoint/2010/main" val="405270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28" y="195486"/>
            <a:ext cx="2700000" cy="432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486"/>
            <a:ext cx="2700000" cy="432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00" y="195486"/>
            <a:ext cx="2700000" cy="4320000"/>
          </a:xfrm>
          <a:prstGeom prst="rect">
            <a:avLst/>
          </a:prstGeom>
        </p:spPr>
      </p:pic>
      <p:pic>
        <p:nvPicPr>
          <p:cNvPr id="8" name="Picture 4" descr="Související obrázek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60" y="4243460"/>
            <a:ext cx="396000" cy="29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5576" y="4588554"/>
            <a:ext cx="1653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latin typeface="Verdana" pitchFamily="34" charset="0"/>
              </a:rPr>
              <a:t>A</a:t>
            </a:r>
            <a:r>
              <a:rPr lang="cs-CZ" sz="800" dirty="0" smtClean="0">
                <a:latin typeface="Verdana" pitchFamily="34" charset="0"/>
              </a:rPr>
              <a:t>tmosférické okno 10.5 µm.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282180" y="4587974"/>
            <a:ext cx="2585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>
                <a:latin typeface="Verdana" pitchFamily="34" charset="0"/>
              </a:rPr>
              <a:t>Průměrná radiance z deseti vybraných kanálů.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012159" y="4515966"/>
            <a:ext cx="278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 smtClean="0">
                <a:latin typeface="Verdana" pitchFamily="34" charset="0"/>
              </a:rPr>
              <a:t>Ukázka proměnlivosti viditelnosti a vzhledu CGW v jednotlivých kanálech AIRS (pouze kanály 1865 až 2144). </a:t>
            </a:r>
          </a:p>
        </p:txBody>
      </p:sp>
    </p:spTree>
    <p:extLst>
      <p:ext uri="{BB962C8B-B14F-4D97-AF65-F5344CB8AC3E}">
        <p14:creationId xmlns:p14="http://schemas.microsoft.com/office/powerpoint/2010/main" val="35606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2844" y="142858"/>
            <a:ext cx="8737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</a:rPr>
              <a:t>Ukázky produktů AIRS L2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9999"/>
            <a:ext cx="4140000" cy="414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334042" y="4731990"/>
            <a:ext cx="39661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Verdana" pitchFamily="34" charset="0"/>
              </a:rPr>
              <a:t>AIRS/Aqua </a:t>
            </a:r>
            <a:r>
              <a:rPr lang="en-US" sz="800" dirty="0">
                <a:latin typeface="Verdana" pitchFamily="34" charset="0"/>
                <a:hlinkClick r:id="rId4"/>
              </a:rPr>
              <a:t>L2 Standard Physical Retrieval (AIRS-only) V006 (AIRS2RET)</a:t>
            </a:r>
            <a:endParaRPr lang="cs-CZ" sz="800" dirty="0" smtClean="0">
              <a:latin typeface="Verdana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01" y="538428"/>
            <a:ext cx="41400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1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2844" y="142858"/>
            <a:ext cx="8737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</a:rPr>
              <a:t>Ukázky produktů AIRS L3  </a:t>
            </a:r>
            <a:r>
              <a:rPr lang="cs-CZ" sz="1100" dirty="0" smtClean="0">
                <a:solidFill>
                  <a:schemeClr val="bg1"/>
                </a:solidFill>
              </a:rPr>
              <a:t>(různé </a:t>
            </a:r>
            <a:r>
              <a:rPr lang="cs-CZ" sz="1100" u="sng" dirty="0" smtClean="0">
                <a:solidFill>
                  <a:schemeClr val="bg1"/>
                </a:solidFill>
              </a:rPr>
              <a:t>denní</a:t>
            </a:r>
            <a:r>
              <a:rPr lang="cs-CZ" sz="1100" dirty="0" smtClean="0">
                <a:solidFill>
                  <a:schemeClr val="bg1"/>
                </a:solidFill>
              </a:rPr>
              <a:t>, několikadenní, měsíční, roční produkty)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202087" y="4659982"/>
            <a:ext cx="42146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Outgoing </a:t>
            </a:r>
            <a:r>
              <a:rPr lang="en-US" sz="900" dirty="0"/>
              <a:t>Longwave Radiation (L3, </a:t>
            </a:r>
            <a:r>
              <a:rPr lang="en-US" sz="900" dirty="0" smtClean="0"/>
              <a:t>Day</a:t>
            </a:r>
            <a:r>
              <a:rPr lang="cs-CZ" sz="900" dirty="0" smtClean="0"/>
              <a:t>, </a:t>
            </a:r>
            <a:r>
              <a:rPr lang="en-US" sz="900" dirty="0" smtClean="0"/>
              <a:t>Daily)</a:t>
            </a:r>
            <a:r>
              <a:rPr lang="cs-CZ" sz="900" dirty="0" smtClean="0"/>
              <a:t>, </a:t>
            </a:r>
            <a:r>
              <a:rPr lang="cs-CZ" sz="900" dirty="0" smtClean="0">
                <a:hlinkClick r:id="rId3"/>
              </a:rPr>
              <a:t>NASA EOS Worldview</a:t>
            </a:r>
            <a:endParaRPr lang="en-US" sz="9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04" y="483518"/>
            <a:ext cx="8557068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29889" y="1352838"/>
            <a:ext cx="666644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365125">
              <a:buFontTx/>
              <a:buChar char="-"/>
              <a:defRPr/>
            </a:pPr>
            <a:r>
              <a:rPr lang="cs-CZ" sz="1200" dirty="0" smtClean="0">
                <a:cs typeface="Arial" panose="020B0604020202020204" pitchFamily="34" charset="0"/>
              </a:rPr>
              <a:t>podstata metod pasivní vertikální hyperspektrální sondáže atmosféry</a:t>
            </a:r>
          </a:p>
          <a:p>
            <a:pPr marL="365125" indent="-365125">
              <a:buFontTx/>
              <a:buChar char="-"/>
              <a:defRPr/>
            </a:pPr>
            <a:endParaRPr lang="cs-CZ" sz="12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200" dirty="0" smtClean="0">
                <a:cs typeface="Arial" panose="020B0604020202020204" pitchFamily="34" charset="0"/>
              </a:rPr>
              <a:t>přehled současných a budoucích přístrojů pro IR hyperspektrální sondáž atmosféry</a:t>
            </a:r>
          </a:p>
          <a:p>
            <a:pPr marL="365125" indent="-365125">
              <a:buFontTx/>
              <a:buChar char="-"/>
              <a:defRPr/>
            </a:pPr>
            <a:endParaRPr lang="cs-CZ" sz="12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200" dirty="0" smtClean="0">
                <a:cs typeface="Arial" panose="020B0604020202020204" pitchFamily="34" charset="0"/>
              </a:rPr>
              <a:t>typy (úrovně) dat, jejich dostupnost</a:t>
            </a:r>
          </a:p>
          <a:p>
            <a:pPr marL="365125" indent="-365125">
              <a:buFontTx/>
              <a:buChar char="-"/>
              <a:defRPr/>
            </a:pPr>
            <a:endParaRPr lang="cs-CZ" sz="1200" dirty="0" smtClean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200" dirty="0" smtClean="0">
                <a:cs typeface="Arial" panose="020B0604020202020204" pitchFamily="34" charset="0"/>
              </a:rPr>
              <a:t>družice a jejich přístroje pro aktivní sondáž atmosféry (oblačnosti a aerosolů)  –  CloudSat, CALIPSO</a:t>
            </a:r>
            <a:r>
              <a:rPr lang="cs-CZ" sz="1200" smtClean="0">
                <a:cs typeface="Arial" panose="020B0604020202020204" pitchFamily="34" charset="0"/>
              </a:rPr>
              <a:t>, </a:t>
            </a:r>
            <a:r>
              <a:rPr lang="en-US" sz="1200" smtClean="0">
                <a:cs typeface="Arial" panose="020B0604020202020204" pitchFamily="34" charset="0"/>
              </a:rPr>
              <a:t>EarthCARE</a:t>
            </a:r>
            <a:r>
              <a:rPr lang="cs-CZ" sz="1200" smtClean="0">
                <a:cs typeface="Arial" panose="020B0604020202020204" pitchFamily="34" charset="0"/>
              </a:rPr>
              <a:t>, Aeolus, …</a:t>
            </a:r>
            <a:endParaRPr lang="cs-CZ" sz="1200" dirty="0">
              <a:cs typeface="Arial" panose="020B0604020202020204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5536" y="411510"/>
            <a:ext cx="5472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>
                <a:cs typeface="Arial" panose="020B0604020202020204" pitchFamily="34" charset="0"/>
              </a:rPr>
              <a:t>D</a:t>
            </a:r>
            <a:r>
              <a:rPr lang="cs-CZ" sz="1400" dirty="0" smtClean="0">
                <a:cs typeface="Arial" panose="020B0604020202020204" pitchFamily="34" charset="0"/>
              </a:rPr>
              <a:t>ružicová sondáž atmosféry</a:t>
            </a:r>
            <a:endParaRPr lang="cs-CZ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2844" y="142858"/>
            <a:ext cx="8737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</a:rPr>
              <a:t>Ukázky produktů AIRS L3  </a:t>
            </a:r>
            <a:r>
              <a:rPr lang="cs-CZ" sz="1100" dirty="0" smtClean="0">
                <a:solidFill>
                  <a:schemeClr val="bg1"/>
                </a:solidFill>
              </a:rPr>
              <a:t>(různé denní, několikadenní, </a:t>
            </a:r>
            <a:r>
              <a:rPr lang="cs-CZ" sz="1100" u="sng" dirty="0" smtClean="0">
                <a:solidFill>
                  <a:schemeClr val="bg1"/>
                </a:solidFill>
              </a:rPr>
              <a:t>měsíční</a:t>
            </a:r>
            <a:r>
              <a:rPr lang="cs-CZ" sz="1100" dirty="0" smtClean="0">
                <a:solidFill>
                  <a:schemeClr val="bg1"/>
                </a:solidFill>
              </a:rPr>
              <a:t>, roční produkty)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8" y="483518"/>
            <a:ext cx="8569854" cy="41412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202087" y="4659982"/>
            <a:ext cx="43861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Outgoing </a:t>
            </a:r>
            <a:r>
              <a:rPr lang="en-US" sz="900" dirty="0"/>
              <a:t>Longwave Radiation (L3, Day, Monthly</a:t>
            </a:r>
            <a:r>
              <a:rPr lang="en-US" sz="900" dirty="0" smtClean="0"/>
              <a:t>)</a:t>
            </a:r>
            <a:r>
              <a:rPr lang="cs-CZ" sz="900" dirty="0" smtClean="0"/>
              <a:t>, </a:t>
            </a:r>
            <a:r>
              <a:rPr lang="cs-CZ" sz="900" dirty="0" smtClean="0">
                <a:hlinkClick r:id="rId4"/>
              </a:rPr>
              <a:t>NASA EOS Worldview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4193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7624" y="1801148"/>
            <a:ext cx="65893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IASI  – 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Infrared Atmospheric Sounding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Interferometer</a:t>
            </a:r>
          </a:p>
          <a:p>
            <a:pPr algn="ctr">
              <a:defRPr/>
            </a:pPr>
            <a:endParaRPr lang="en-US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Metop 1 – 3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(od 2007)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cs-CZ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3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968155"/>
            <a:ext cx="3060000" cy="18870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612000"/>
            <a:ext cx="3060000" cy="220721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IASI  </a:t>
            </a:r>
            <a:r>
              <a:rPr lang="en-US" sz="1200" b="1" dirty="0">
                <a:solidFill>
                  <a:srgbClr val="FF3300"/>
                </a:solidFill>
              </a:rPr>
              <a:t>–  Infrared Atmospheric Sounding </a:t>
            </a:r>
            <a:r>
              <a:rPr lang="en-US" sz="1200" b="1" dirty="0" smtClean="0">
                <a:solidFill>
                  <a:srgbClr val="FF3300"/>
                </a:solidFill>
              </a:rPr>
              <a:t>Interferometer</a:t>
            </a:r>
            <a:r>
              <a:rPr lang="cs-CZ" sz="1200" b="1" dirty="0" smtClean="0">
                <a:solidFill>
                  <a:srgbClr val="FF3300"/>
                </a:solidFill>
              </a:rPr>
              <a:t>,  Metop 1 – 3 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491880" y="555526"/>
            <a:ext cx="554461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900" dirty="0" smtClean="0">
                <a:latin typeface="Verdana" pitchFamily="34" charset="0"/>
              </a:rPr>
              <a:t>Krokující Michelsonův interferometr (metoda „</a:t>
            </a:r>
            <a:r>
              <a:rPr lang="en-US" sz="900" dirty="0" smtClean="0">
                <a:latin typeface="Verdana" pitchFamily="34" charset="0"/>
              </a:rPr>
              <a:t>stop and stare”</a:t>
            </a:r>
            <a:r>
              <a:rPr lang="cs-CZ" sz="900" dirty="0" smtClean="0"/>
              <a:t>)</a:t>
            </a:r>
            <a:r>
              <a:rPr lang="cs-CZ" sz="900" dirty="0" smtClean="0">
                <a:latin typeface="Verdana" pitchFamily="34" charset="0"/>
              </a:rPr>
              <a:t>, v průběhu jednoho skenu 30 EFOV (</a:t>
            </a:r>
            <a:r>
              <a:rPr lang="en-US" sz="900" dirty="0" smtClean="0">
                <a:latin typeface="Verdana" pitchFamily="34" charset="0"/>
              </a:rPr>
              <a:t>elementary fields </a:t>
            </a:r>
            <a:r>
              <a:rPr lang="en-US" sz="900" dirty="0">
                <a:latin typeface="Verdana" pitchFamily="34" charset="0"/>
              </a:rPr>
              <a:t>of </a:t>
            </a:r>
            <a:r>
              <a:rPr lang="en-US" sz="900" dirty="0" smtClean="0">
                <a:latin typeface="Verdana" pitchFamily="34" charset="0"/>
              </a:rPr>
              <a:t>view</a:t>
            </a:r>
            <a:r>
              <a:rPr lang="cs-CZ" sz="900" dirty="0" smtClean="0">
                <a:latin typeface="Verdana" pitchFamily="34" charset="0"/>
              </a:rPr>
              <a:t>), v každém z nich měření ve 4</a:t>
            </a:r>
            <a:r>
              <a:rPr lang="en-US" sz="900" dirty="0" smtClean="0">
                <a:latin typeface="Verdana" pitchFamily="34" charset="0"/>
              </a:rPr>
              <a:t> </a:t>
            </a:r>
            <a:r>
              <a:rPr lang="en-US" sz="900" dirty="0">
                <a:latin typeface="Verdana" pitchFamily="34" charset="0"/>
              </a:rPr>
              <a:t>IFOV (instantaneous fields of view</a:t>
            </a:r>
            <a:r>
              <a:rPr lang="en-US" sz="900" dirty="0" smtClean="0">
                <a:latin typeface="Verdana" pitchFamily="34" charset="0"/>
              </a:rPr>
              <a:t>), v </a:t>
            </a:r>
            <a:r>
              <a:rPr lang="cs-CZ" sz="900" dirty="0" smtClean="0">
                <a:latin typeface="Verdana" pitchFamily="34" charset="0"/>
              </a:rPr>
              <a:t>každém IFOV změřen tzv. interferogram. Velikost IFOV v nadiru 12 km, na kraji snímaného pásu 39x20 km. Celková šířka pásu dat cca 2200 km.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>
                <a:latin typeface="Verdana" pitchFamily="34" charset="0"/>
              </a:rPr>
              <a:t>Měření interferogramů v celkem 8461 kanálech, pokrývajících </a:t>
            </a:r>
            <a:r>
              <a:rPr lang="cs-CZ" sz="900" u="sng" dirty="0" smtClean="0">
                <a:latin typeface="Verdana" pitchFamily="34" charset="0"/>
              </a:rPr>
              <a:t>kontinuálně celé pásmo</a:t>
            </a:r>
            <a:r>
              <a:rPr lang="cs-CZ" sz="900" dirty="0" smtClean="0">
                <a:latin typeface="Verdana" pitchFamily="34" charset="0"/>
              </a:rPr>
              <a:t> </a:t>
            </a:r>
            <a:r>
              <a:rPr lang="cs-CZ" sz="900" dirty="0"/>
              <a:t>3.63 </a:t>
            </a:r>
            <a:r>
              <a:rPr lang="cs-CZ" sz="900" dirty="0" smtClean="0"/>
              <a:t>až </a:t>
            </a:r>
            <a:r>
              <a:rPr lang="cs-CZ" sz="900" dirty="0"/>
              <a:t>15.5 </a:t>
            </a:r>
            <a:r>
              <a:rPr lang="el-GR" sz="900" dirty="0"/>
              <a:t>μ</a:t>
            </a:r>
            <a:r>
              <a:rPr lang="cs-CZ" sz="900" dirty="0"/>
              <a:t>m (645–2760 cm</a:t>
            </a:r>
            <a:r>
              <a:rPr lang="cs-CZ" sz="900" baseline="30000" dirty="0"/>
              <a:t>− 1</a:t>
            </a:r>
            <a:r>
              <a:rPr lang="cs-CZ" sz="900" dirty="0" smtClean="0"/>
              <a:t>), rozdělené na tři navazující dílčí pásma:</a:t>
            </a:r>
            <a:r>
              <a:rPr lang="cs-CZ" sz="900" dirty="0"/>
              <a:t/>
            </a:r>
            <a:br>
              <a:rPr lang="cs-CZ" sz="900" dirty="0"/>
            </a:br>
            <a:r>
              <a:rPr lang="cs-CZ" sz="500" dirty="0" smtClean="0"/>
              <a:t/>
            </a:r>
            <a:br>
              <a:rPr lang="cs-CZ" sz="500" dirty="0" smtClean="0"/>
            </a:br>
            <a:r>
              <a:rPr lang="cs-CZ" sz="900" dirty="0" smtClean="0"/>
              <a:t>Band 1      645 </a:t>
            </a:r>
            <a:r>
              <a:rPr lang="cs-CZ" sz="900" dirty="0"/>
              <a:t>- 1210 cm</a:t>
            </a:r>
            <a:r>
              <a:rPr lang="cs-CZ" sz="900" baseline="30000" dirty="0"/>
              <a:t>− 1</a:t>
            </a:r>
            <a:r>
              <a:rPr lang="cs-CZ" sz="900" dirty="0" smtClean="0"/>
              <a:t>,   8.26 </a:t>
            </a:r>
            <a:r>
              <a:rPr lang="cs-CZ" sz="900" dirty="0"/>
              <a:t>- </a:t>
            </a:r>
            <a:r>
              <a:rPr lang="cs-CZ" sz="900" dirty="0" smtClean="0"/>
              <a:t>15.50 </a:t>
            </a:r>
            <a:r>
              <a:rPr lang="el-GR" sz="900" dirty="0"/>
              <a:t>μ</a:t>
            </a:r>
            <a:r>
              <a:rPr lang="cs-CZ" sz="900" dirty="0"/>
              <a:t>m  </a:t>
            </a:r>
            <a:br>
              <a:rPr lang="cs-CZ" sz="900" dirty="0"/>
            </a:br>
            <a:r>
              <a:rPr lang="cs-CZ" sz="900" dirty="0" smtClean="0"/>
              <a:t>Band 2    1210 </a:t>
            </a:r>
            <a:r>
              <a:rPr lang="cs-CZ" sz="900" dirty="0"/>
              <a:t>- </a:t>
            </a:r>
            <a:r>
              <a:rPr lang="cs-CZ" sz="900" dirty="0" smtClean="0"/>
              <a:t>2000</a:t>
            </a:r>
            <a:r>
              <a:rPr lang="cs-CZ" sz="900" dirty="0"/>
              <a:t> cm</a:t>
            </a:r>
            <a:r>
              <a:rPr lang="cs-CZ" sz="900" baseline="30000" dirty="0"/>
              <a:t>− 1</a:t>
            </a:r>
            <a:r>
              <a:rPr lang="cs-CZ" sz="900" dirty="0"/>
              <a:t>, </a:t>
            </a:r>
            <a:r>
              <a:rPr lang="cs-CZ" sz="900" dirty="0" smtClean="0"/>
              <a:t>  5.00 </a:t>
            </a:r>
            <a:r>
              <a:rPr lang="cs-CZ" sz="900" dirty="0"/>
              <a:t>- </a:t>
            </a:r>
            <a:r>
              <a:rPr lang="cs-CZ" sz="900" dirty="0" smtClean="0"/>
              <a:t>8.26</a:t>
            </a:r>
            <a:r>
              <a:rPr lang="cs-CZ" sz="900" dirty="0"/>
              <a:t> </a:t>
            </a:r>
            <a:r>
              <a:rPr lang="el-GR" sz="900" dirty="0"/>
              <a:t>μ</a:t>
            </a:r>
            <a:r>
              <a:rPr lang="cs-CZ" sz="900" dirty="0" smtClean="0"/>
              <a:t>m</a:t>
            </a:r>
            <a:r>
              <a:rPr lang="cs-CZ" sz="900" dirty="0">
                <a:latin typeface="Verdana" pitchFamily="34" charset="0"/>
              </a:rPr>
              <a:t/>
            </a:r>
            <a:br>
              <a:rPr lang="cs-CZ" sz="900" dirty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Band 3    </a:t>
            </a:r>
            <a:r>
              <a:rPr lang="cs-CZ" sz="900" dirty="0" smtClean="0"/>
              <a:t>2000 </a:t>
            </a:r>
            <a:r>
              <a:rPr lang="cs-CZ" sz="900" dirty="0"/>
              <a:t>- </a:t>
            </a:r>
            <a:r>
              <a:rPr lang="cs-CZ" sz="900" dirty="0" smtClean="0"/>
              <a:t>2760</a:t>
            </a:r>
            <a:r>
              <a:rPr lang="cs-CZ" sz="900" dirty="0"/>
              <a:t> cm</a:t>
            </a:r>
            <a:r>
              <a:rPr lang="cs-CZ" sz="900" baseline="30000" dirty="0"/>
              <a:t>− 1</a:t>
            </a:r>
            <a:r>
              <a:rPr lang="cs-CZ" sz="900" dirty="0"/>
              <a:t>, </a:t>
            </a:r>
            <a:r>
              <a:rPr lang="cs-CZ" sz="900" dirty="0" smtClean="0"/>
              <a:t>  3.62 </a:t>
            </a:r>
            <a:r>
              <a:rPr lang="cs-CZ" sz="900" dirty="0"/>
              <a:t>- </a:t>
            </a:r>
            <a:r>
              <a:rPr lang="cs-CZ" sz="900" dirty="0" smtClean="0"/>
              <a:t>5.00</a:t>
            </a:r>
            <a:r>
              <a:rPr lang="cs-CZ" sz="900" dirty="0"/>
              <a:t> </a:t>
            </a:r>
            <a:r>
              <a:rPr lang="el-GR" sz="900" dirty="0"/>
              <a:t>μ</a:t>
            </a:r>
            <a:r>
              <a:rPr lang="cs-CZ" sz="900" dirty="0" smtClean="0"/>
              <a:t>m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2383966"/>
            <a:ext cx="4088300" cy="24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1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IASI – </a:t>
            </a:r>
            <a:r>
              <a:rPr lang="cs-CZ" sz="1200" b="1" dirty="0" smtClean="0">
                <a:solidFill>
                  <a:srgbClr val="FF3300"/>
                </a:solidFill>
              </a:rPr>
              <a:t>zpracování dat, jejich úrovně a dostupnost</a:t>
            </a:r>
            <a:endParaRPr lang="en-US" sz="12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1" y="612000"/>
            <a:ext cx="3175559" cy="306000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3635896" y="555526"/>
            <a:ext cx="511256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/>
              <a:t>Vzhledem k přidělené přenosové kapacitě 1.5 Mbps pro IASI (přenos dat z družic Metop do přijímacích, resp. zpracovatelských center) a objemu dat generovaného samotným přístrojem IASI (cca 45 Mbps) je nutná redukce naměřených dat již na družici, před jejich přenosem.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/>
              <a:t>Jednotlivé kroky </a:t>
            </a:r>
            <a:r>
              <a:rPr lang="cs-CZ" sz="900" dirty="0" smtClean="0"/>
              <a:t>poměrně složitého zpracování naměřených dat </a:t>
            </a:r>
            <a:r>
              <a:rPr lang="cs-CZ" sz="900" dirty="0"/>
              <a:t>a jejich komprese podrobně popsány např. zde</a:t>
            </a:r>
            <a:r>
              <a:rPr lang="cs-CZ" sz="900" dirty="0" smtClean="0"/>
              <a:t>:</a:t>
            </a:r>
            <a:br>
              <a:rPr lang="cs-CZ" sz="900" dirty="0" smtClean="0"/>
            </a:br>
            <a:r>
              <a:rPr lang="cs-CZ" sz="100" dirty="0"/>
              <a:t/>
            </a:r>
            <a:br>
              <a:rPr lang="cs-CZ" sz="100" dirty="0"/>
            </a:br>
            <a:r>
              <a:rPr lang="cs-CZ" sz="900" dirty="0"/>
              <a:t>Hyperspectral IASI L1C Data </a:t>
            </a:r>
            <a:r>
              <a:rPr lang="en-US" sz="900" dirty="0" smtClean="0"/>
              <a:t>Compression</a:t>
            </a:r>
            <a:r>
              <a:rPr lang="cs-CZ" sz="900" dirty="0" smtClean="0"/>
              <a:t>, DOI: </a:t>
            </a:r>
            <a:r>
              <a:rPr lang="cs-CZ" sz="900" dirty="0" smtClean="0">
                <a:hlinkClick r:id="rId4"/>
              </a:rPr>
              <a:t>10.3390/s17061404</a:t>
            </a:r>
            <a:r>
              <a:rPr lang="cs-CZ" sz="900" dirty="0" smtClean="0"/>
              <a:t> (2017), nebo stručně </a:t>
            </a:r>
            <a:r>
              <a:rPr lang="cs-CZ" sz="900" dirty="0" smtClean="0">
                <a:hlinkClick r:id="rId5"/>
              </a:rPr>
              <a:t>zde (</a:t>
            </a:r>
            <a:r>
              <a:rPr lang="cs-CZ" sz="900" dirty="0" err="1" smtClean="0">
                <a:hlinkClick r:id="rId5"/>
              </a:rPr>
              <a:t>Wikipedia</a:t>
            </a:r>
            <a:r>
              <a:rPr lang="cs-CZ" sz="900" dirty="0" smtClean="0">
                <a:hlinkClick r:id="rId5"/>
              </a:rPr>
              <a:t>)</a:t>
            </a:r>
            <a:r>
              <a:rPr lang="cs-CZ" sz="9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/>
              <a:t>Přístup k datům (L1C a L2) např.: </a:t>
            </a:r>
            <a:br>
              <a:rPr lang="cs-CZ" sz="900" dirty="0" smtClean="0"/>
            </a:br>
            <a:r>
              <a:rPr lang="cs-CZ" sz="300" dirty="0" smtClean="0"/>
              <a:t/>
            </a:r>
            <a:br>
              <a:rPr lang="cs-CZ" sz="300" dirty="0" smtClean="0"/>
            </a:br>
            <a:r>
              <a:rPr lang="cs-CZ" sz="900" dirty="0" smtClean="0">
                <a:hlinkClick r:id="rId6"/>
              </a:rPr>
              <a:t>EUMETSAT </a:t>
            </a:r>
            <a:r>
              <a:rPr lang="en-US" sz="900" dirty="0" smtClean="0">
                <a:hlinkClick r:id="rId6"/>
              </a:rPr>
              <a:t>Data</a:t>
            </a:r>
            <a:r>
              <a:rPr lang="cs-CZ" sz="900" dirty="0" smtClean="0">
                <a:hlinkClick r:id="rId6"/>
              </a:rPr>
              <a:t> Centre</a:t>
            </a:r>
            <a:r>
              <a:rPr lang="cs-CZ" sz="900" dirty="0" smtClean="0"/>
              <a:t> </a:t>
            </a:r>
            <a:br>
              <a:rPr lang="cs-CZ" sz="900" dirty="0" smtClean="0"/>
            </a:br>
            <a:r>
              <a:rPr lang="cs-CZ" sz="900" dirty="0" smtClean="0">
                <a:hlinkClick r:id="rId7"/>
              </a:rPr>
              <a:t>NOAA CLASS Archive</a:t>
            </a:r>
            <a:r>
              <a:rPr lang="cs-CZ" sz="900" dirty="0" smtClean="0"/>
              <a:t>  </a:t>
            </a:r>
            <a:br>
              <a:rPr lang="cs-CZ" sz="900" dirty="0" smtClean="0"/>
            </a:br>
            <a:r>
              <a:rPr lang="cs-CZ" sz="900" dirty="0" smtClean="0">
                <a:hlinkClick r:id="rId8"/>
              </a:rPr>
              <a:t>IASI </a:t>
            </a:r>
            <a:r>
              <a:rPr lang="en-US" sz="900" dirty="0" smtClean="0">
                <a:hlinkClick r:id="rId8"/>
              </a:rPr>
              <a:t>Portal</a:t>
            </a:r>
            <a:endParaRPr lang="en-US" sz="9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/>
              <a:t>Data L1C </a:t>
            </a:r>
            <a:r>
              <a:rPr lang="cs-CZ" sz="900" dirty="0" smtClean="0"/>
              <a:t>jsou</a:t>
            </a:r>
            <a:r>
              <a:rPr lang="en-US" sz="900" dirty="0" smtClean="0"/>
              <a:t> </a:t>
            </a:r>
            <a:r>
              <a:rPr lang="cs-CZ" sz="900" dirty="0" smtClean="0"/>
              <a:t>rovněž distribuována v téměř reálném čase (NRT, </a:t>
            </a:r>
            <a:r>
              <a:rPr lang="cs-CZ" sz="900" dirty="0" err="1" smtClean="0"/>
              <a:t>Near</a:t>
            </a:r>
            <a:r>
              <a:rPr lang="cs-CZ" sz="900" dirty="0" smtClean="0"/>
              <a:t>-Real </a:t>
            </a:r>
            <a:r>
              <a:rPr lang="cs-CZ" sz="900" dirty="0" err="1" smtClean="0"/>
              <a:t>Time</a:t>
            </a:r>
            <a:r>
              <a:rPr lang="cs-CZ" sz="900" dirty="0" smtClean="0"/>
              <a:t>) prostřednictvím služby EUMETCast.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/>
              <a:t>Popis L1 dat zde:    </a:t>
            </a:r>
            <a:r>
              <a:rPr lang="cs-CZ" sz="900" dirty="0" smtClean="0">
                <a:hlinkClick r:id="rId9"/>
              </a:rPr>
              <a:t>IASI</a:t>
            </a:r>
            <a:r>
              <a:rPr lang="en-US" sz="900" dirty="0" smtClean="0">
                <a:hlinkClick r:id="rId9"/>
              </a:rPr>
              <a:t> Level 1 Product Guide</a:t>
            </a:r>
            <a:r>
              <a:rPr lang="en-US" sz="90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/>
              <a:t>Popis L2 produktů:  </a:t>
            </a:r>
            <a:r>
              <a:rPr lang="en-US" sz="900" dirty="0" smtClean="0">
                <a:hlinkClick r:id="rId10"/>
              </a:rPr>
              <a:t>IASI Level 2 Product Guide</a:t>
            </a:r>
            <a:endParaRPr lang="cs-CZ" sz="900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207089" y="4083918"/>
            <a:ext cx="868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Na budoucích polárních družicích EUMETSATu, systému EPS-SG, bude jedním z přístrojů </a:t>
            </a:r>
            <a:r>
              <a:rPr lang="cs-CZ" sz="900" b="1" dirty="0" smtClean="0">
                <a:latin typeface="Verdana" pitchFamily="34" charset="0"/>
              </a:rPr>
              <a:t>IASI-NG,</a:t>
            </a:r>
            <a:r>
              <a:rPr lang="cs-CZ" sz="900" dirty="0" smtClean="0">
                <a:latin typeface="Verdana" pitchFamily="34" charset="0"/>
              </a:rPr>
              <a:t> zde podrobněji nerozebírán</a:t>
            </a:r>
            <a:r>
              <a:rPr lang="cs-CZ" sz="900" dirty="0">
                <a:latin typeface="Verdana" pitchFamily="34" charset="0"/>
              </a:rPr>
              <a:t>, detailní popis zde:</a:t>
            </a:r>
            <a:br>
              <a:rPr lang="cs-CZ" sz="900" dirty="0">
                <a:latin typeface="Verdana" pitchFamily="34" charset="0"/>
              </a:rPr>
            </a:br>
            <a:r>
              <a:rPr lang="cs-CZ" sz="900" dirty="0">
                <a:latin typeface="Verdana" pitchFamily="34" charset="0"/>
                <a:hlinkClick r:id="rId11"/>
              </a:rPr>
              <a:t>https://</a:t>
            </a:r>
            <a:r>
              <a:rPr lang="cs-CZ" sz="900" dirty="0" smtClean="0">
                <a:latin typeface="Verdana" pitchFamily="34" charset="0"/>
                <a:hlinkClick r:id="rId11"/>
              </a:rPr>
              <a:t>www.eumetsat.int/eps-sg-iasi-ng</a:t>
            </a:r>
            <a:r>
              <a:rPr lang="cs-CZ" sz="900" dirty="0">
                <a:latin typeface="Verdana" pitchFamily="34" charset="0"/>
              </a:rPr>
              <a:t> </a:t>
            </a:r>
            <a:endParaRPr lang="cs-CZ" sz="9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7624" y="1801148"/>
            <a:ext cx="65893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CrIS  – 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Cross-track Infrared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Sounder</a:t>
            </a:r>
          </a:p>
          <a:p>
            <a:pPr algn="ctr">
              <a:defRPr/>
            </a:pPr>
            <a:endParaRPr lang="en-US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S-NPP</a:t>
            </a:r>
            <a:r>
              <a:rPr lang="cs-CZ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(2012</a:t>
            </a:r>
            <a:r>
              <a:rPr lang="cs-CZ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n-US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NOAA-20</a:t>
            </a:r>
            <a:r>
              <a:rPr lang="cs-CZ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(2017</a:t>
            </a:r>
            <a:r>
              <a:rPr lang="cs-CZ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n-US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NOAA-21 (2022)</a:t>
            </a:r>
            <a:endParaRPr lang="cs-CZ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6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CrIS  </a:t>
            </a:r>
            <a:r>
              <a:rPr lang="en-US" sz="1200" b="1" dirty="0">
                <a:solidFill>
                  <a:srgbClr val="FF3300"/>
                </a:solidFill>
              </a:rPr>
              <a:t>–  Cross-track Infrared </a:t>
            </a:r>
            <a:r>
              <a:rPr lang="en-US" sz="1200" b="1" dirty="0" smtClean="0">
                <a:solidFill>
                  <a:srgbClr val="FF3300"/>
                </a:solidFill>
              </a:rPr>
              <a:t>Sounder</a:t>
            </a:r>
            <a:r>
              <a:rPr lang="cs-CZ" sz="1200" b="1" dirty="0" smtClean="0">
                <a:solidFill>
                  <a:srgbClr val="FF3300"/>
                </a:solidFill>
              </a:rPr>
              <a:t>,  </a:t>
            </a:r>
            <a:r>
              <a:rPr lang="en-US" sz="1200" b="1" dirty="0" smtClean="0">
                <a:solidFill>
                  <a:srgbClr val="FF3300"/>
                </a:solidFill>
              </a:rPr>
              <a:t>S-NPP</a:t>
            </a:r>
            <a:r>
              <a:rPr lang="en-US" sz="1200" b="1" dirty="0">
                <a:solidFill>
                  <a:srgbClr val="FF3300"/>
                </a:solidFill>
              </a:rPr>
              <a:t>, </a:t>
            </a:r>
            <a:r>
              <a:rPr lang="en-US" sz="1200" b="1" dirty="0" smtClean="0">
                <a:solidFill>
                  <a:srgbClr val="FF3300"/>
                </a:solidFill>
              </a:rPr>
              <a:t>NOAA-20</a:t>
            </a:r>
            <a:r>
              <a:rPr lang="cs-CZ" sz="1200" b="1" dirty="0" smtClean="0">
                <a:solidFill>
                  <a:srgbClr val="FF3300"/>
                </a:solidFill>
              </a:rPr>
              <a:t> a navazující</a:t>
            </a:r>
            <a:endParaRPr lang="en-US" sz="1200" b="1" dirty="0">
              <a:solidFill>
                <a:srgbClr val="FF33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4" y="612000"/>
            <a:ext cx="4190168" cy="188774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572000" y="555526"/>
            <a:ext cx="446449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900" dirty="0" smtClean="0">
                <a:latin typeface="Verdana" pitchFamily="34" charset="0"/>
              </a:rPr>
              <a:t>Michelsonův interferometr</a:t>
            </a:r>
            <a:r>
              <a:rPr lang="cs-CZ" sz="900" dirty="0" smtClean="0"/>
              <a:t> (stejně jako</a:t>
            </a:r>
            <a:r>
              <a:rPr lang="en-US" sz="900" dirty="0" smtClean="0"/>
              <a:t> IASI</a:t>
            </a:r>
            <a:r>
              <a:rPr lang="cs-CZ" sz="900" dirty="0" smtClean="0"/>
              <a:t>)</a:t>
            </a:r>
            <a:r>
              <a:rPr lang="cs-CZ" sz="900" dirty="0" smtClean="0">
                <a:latin typeface="Verdana" pitchFamily="34" charset="0"/>
              </a:rPr>
              <a:t>, v průběhu jednoho skenu 30</a:t>
            </a:r>
            <a:r>
              <a:rPr lang="en-US" sz="900" dirty="0" smtClean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tzv. FO</a:t>
            </a:r>
            <a:r>
              <a:rPr lang="en-US" sz="900" dirty="0" smtClean="0">
                <a:latin typeface="Verdana" pitchFamily="34" charset="0"/>
              </a:rPr>
              <a:t>R</a:t>
            </a:r>
            <a:r>
              <a:rPr lang="cs-CZ" sz="900" dirty="0" smtClean="0">
                <a:latin typeface="Verdana" pitchFamily="34" charset="0"/>
              </a:rPr>
              <a:t> (</a:t>
            </a:r>
            <a:r>
              <a:rPr lang="en-US" sz="900" dirty="0" smtClean="0">
                <a:latin typeface="Verdana" pitchFamily="34" charset="0"/>
              </a:rPr>
              <a:t>fields </a:t>
            </a:r>
            <a:r>
              <a:rPr lang="en-US" sz="900" dirty="0">
                <a:latin typeface="Verdana" pitchFamily="34" charset="0"/>
              </a:rPr>
              <a:t>of </a:t>
            </a:r>
            <a:r>
              <a:rPr lang="en-US" sz="900" dirty="0" smtClean="0">
                <a:latin typeface="Verdana" pitchFamily="34" charset="0"/>
              </a:rPr>
              <a:t>regard</a:t>
            </a:r>
            <a:r>
              <a:rPr lang="cs-CZ" sz="900" dirty="0" smtClean="0">
                <a:latin typeface="Verdana" pitchFamily="34" charset="0"/>
              </a:rPr>
              <a:t>), v každém z nich měření v 9</a:t>
            </a:r>
            <a:r>
              <a:rPr lang="en-US" sz="900" dirty="0" smtClean="0">
                <a:latin typeface="Verdana" pitchFamily="34" charset="0"/>
              </a:rPr>
              <a:t> FOV (fields </a:t>
            </a:r>
            <a:r>
              <a:rPr lang="en-US" sz="900" dirty="0">
                <a:latin typeface="Verdana" pitchFamily="34" charset="0"/>
              </a:rPr>
              <a:t>of view</a:t>
            </a:r>
            <a:r>
              <a:rPr lang="en-US" sz="900" dirty="0" smtClean="0">
                <a:latin typeface="Verdana" pitchFamily="34" charset="0"/>
              </a:rPr>
              <a:t>), v </a:t>
            </a:r>
            <a:r>
              <a:rPr lang="cs-CZ" sz="900" dirty="0" smtClean="0">
                <a:latin typeface="Verdana" pitchFamily="34" charset="0"/>
              </a:rPr>
              <a:t>každém FOV změřen interferogram. Velikost FOV v nadiru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1</a:t>
            </a:r>
            <a:r>
              <a:rPr lang="en-US" sz="900" dirty="0" smtClean="0">
                <a:latin typeface="Verdana" pitchFamily="34" charset="0"/>
              </a:rPr>
              <a:t>4</a:t>
            </a:r>
            <a:r>
              <a:rPr lang="cs-CZ" sz="900" dirty="0" smtClean="0">
                <a:latin typeface="Verdana" pitchFamily="34" charset="0"/>
              </a:rPr>
              <a:t> km. Celková šířka pásu dat cca 2200 km.</a:t>
            </a:r>
          </a:p>
          <a:p>
            <a:pPr algn="just"/>
            <a:endParaRPr lang="cs-CZ" sz="7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Měření interferogramů v </a:t>
            </a:r>
            <a:r>
              <a:rPr lang="cs-CZ" sz="900" dirty="0">
                <a:latin typeface="Verdana" pitchFamily="34" charset="0"/>
              </a:rPr>
              <a:t>celkem </a:t>
            </a:r>
            <a:r>
              <a:rPr lang="cs-CZ" sz="900" dirty="0" smtClean="0">
                <a:latin typeface="Verdana" pitchFamily="34" charset="0"/>
              </a:rPr>
              <a:t>1305 kanálech </a:t>
            </a:r>
            <a:r>
              <a:rPr lang="cs-CZ" sz="900" dirty="0">
                <a:latin typeface="Verdana" pitchFamily="34" charset="0"/>
              </a:rPr>
              <a:t>na </a:t>
            </a:r>
            <a:r>
              <a:rPr lang="cs-CZ" sz="900" dirty="0" smtClean="0">
                <a:latin typeface="Verdana" pitchFamily="34" charset="0"/>
              </a:rPr>
              <a:t>S-NPP</a:t>
            </a:r>
            <a:r>
              <a:rPr lang="en-US" sz="900" dirty="0" smtClean="0">
                <a:latin typeface="Verdana" pitchFamily="34" charset="0"/>
              </a:rPr>
              <a:t> do </a:t>
            </a:r>
            <a:r>
              <a:rPr lang="cs-CZ" sz="900" dirty="0" smtClean="0">
                <a:latin typeface="Verdana" pitchFamily="34" charset="0"/>
              </a:rPr>
              <a:t>2.11.2015 (</a:t>
            </a:r>
            <a:r>
              <a:rPr lang="en-US" sz="900" dirty="0" smtClean="0"/>
              <a:t>Normal Spectral Resolution</a:t>
            </a:r>
            <a:r>
              <a:rPr lang="cs-CZ" sz="900" dirty="0" smtClean="0"/>
              <a:t>, NSR)</a:t>
            </a:r>
            <a:r>
              <a:rPr lang="cs-CZ" sz="900" dirty="0" smtClean="0">
                <a:latin typeface="Verdana" pitchFamily="34" charset="0"/>
              </a:rPr>
              <a:t>,  resp. ve 2223 kanálech na S-NPP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od 2.11.2015, na NOAA20 a novějších budoucích družicích (</a:t>
            </a:r>
            <a:r>
              <a:rPr lang="en-US" sz="900" dirty="0" smtClean="0"/>
              <a:t>Full Spectral Resolution</a:t>
            </a:r>
            <a:r>
              <a:rPr lang="cs-CZ" sz="900" dirty="0" smtClean="0"/>
              <a:t>, FSR</a:t>
            </a:r>
            <a:r>
              <a:rPr lang="cs-CZ" sz="900" dirty="0" smtClean="0">
                <a:latin typeface="Verdana" pitchFamily="34" charset="0"/>
              </a:rPr>
              <a:t>), pokrývajících pásmo </a:t>
            </a:r>
            <a:r>
              <a:rPr lang="cs-CZ" sz="900" dirty="0" smtClean="0"/>
              <a:t>3.9 až 15.4</a:t>
            </a:r>
            <a:r>
              <a:rPr lang="cs-CZ" sz="900" dirty="0"/>
              <a:t> </a:t>
            </a:r>
            <a:r>
              <a:rPr lang="el-GR" sz="900" dirty="0"/>
              <a:t>μ</a:t>
            </a:r>
            <a:r>
              <a:rPr lang="cs-CZ" sz="900" dirty="0"/>
              <a:t>m (</a:t>
            </a:r>
            <a:r>
              <a:rPr lang="cs-CZ" sz="900" dirty="0" smtClean="0"/>
              <a:t>650–2550</a:t>
            </a:r>
            <a:r>
              <a:rPr lang="cs-CZ" sz="900" dirty="0"/>
              <a:t> cm</a:t>
            </a:r>
            <a:r>
              <a:rPr lang="cs-CZ" sz="900" baseline="30000" dirty="0"/>
              <a:t>− 1</a:t>
            </a:r>
            <a:r>
              <a:rPr lang="cs-CZ" sz="900" dirty="0" smtClean="0"/>
              <a:t>), které je rozdělené na tři nesouvislá, oddělená dílčí pásma:</a:t>
            </a:r>
            <a:r>
              <a:rPr lang="cs-CZ" sz="900" dirty="0"/>
              <a:t/>
            </a:r>
            <a:br>
              <a:rPr lang="cs-CZ" sz="900" dirty="0"/>
            </a:br>
            <a:r>
              <a:rPr lang="cs-CZ" sz="700" dirty="0" smtClean="0"/>
              <a:t/>
            </a:r>
            <a:br>
              <a:rPr lang="cs-CZ" sz="700" dirty="0" smtClean="0"/>
            </a:br>
            <a:r>
              <a:rPr lang="cs-CZ" sz="500" dirty="0" smtClean="0"/>
              <a:t>     </a:t>
            </a:r>
            <a:r>
              <a:rPr lang="cs-CZ" sz="900" dirty="0" smtClean="0"/>
              <a:t>LWIR	  650 </a:t>
            </a:r>
            <a:r>
              <a:rPr lang="cs-CZ" sz="900" dirty="0"/>
              <a:t>- </a:t>
            </a:r>
            <a:r>
              <a:rPr lang="cs-CZ" sz="900" dirty="0" smtClean="0"/>
              <a:t>1095 </a:t>
            </a:r>
            <a:r>
              <a:rPr lang="cs-CZ" sz="900" dirty="0"/>
              <a:t>cm</a:t>
            </a:r>
            <a:r>
              <a:rPr lang="cs-CZ" sz="900" baseline="30000" dirty="0"/>
              <a:t>− 1</a:t>
            </a:r>
            <a:r>
              <a:rPr lang="cs-CZ" sz="900" dirty="0" smtClean="0"/>
              <a:t>,   9.13 </a:t>
            </a:r>
            <a:r>
              <a:rPr lang="cs-CZ" sz="900" dirty="0"/>
              <a:t>- </a:t>
            </a:r>
            <a:r>
              <a:rPr lang="cs-CZ" sz="900" dirty="0" smtClean="0"/>
              <a:t>15.40 </a:t>
            </a:r>
            <a:r>
              <a:rPr lang="el-GR" sz="900" dirty="0"/>
              <a:t>μ</a:t>
            </a:r>
            <a:r>
              <a:rPr lang="cs-CZ" sz="900" dirty="0"/>
              <a:t>m  </a:t>
            </a:r>
            <a:br>
              <a:rPr lang="cs-CZ" sz="900" dirty="0"/>
            </a:br>
            <a:r>
              <a:rPr lang="cs-CZ" sz="900" dirty="0" smtClean="0"/>
              <a:t>   MWIR	1210 </a:t>
            </a:r>
            <a:r>
              <a:rPr lang="cs-CZ" sz="900" dirty="0"/>
              <a:t>- </a:t>
            </a:r>
            <a:r>
              <a:rPr lang="cs-CZ" sz="900" dirty="0" smtClean="0"/>
              <a:t>1750 </a:t>
            </a:r>
            <a:r>
              <a:rPr lang="cs-CZ" sz="900" dirty="0"/>
              <a:t>cm</a:t>
            </a:r>
            <a:r>
              <a:rPr lang="cs-CZ" sz="900" baseline="30000" dirty="0"/>
              <a:t>− 1</a:t>
            </a:r>
            <a:r>
              <a:rPr lang="cs-CZ" sz="900" dirty="0"/>
              <a:t>, </a:t>
            </a:r>
            <a:r>
              <a:rPr lang="cs-CZ" sz="900" dirty="0" smtClean="0"/>
              <a:t>  5.71 </a:t>
            </a:r>
            <a:r>
              <a:rPr lang="cs-CZ" sz="900" dirty="0"/>
              <a:t>- </a:t>
            </a:r>
            <a:r>
              <a:rPr lang="cs-CZ" sz="900" dirty="0" smtClean="0"/>
              <a:t>8.26</a:t>
            </a:r>
            <a:r>
              <a:rPr lang="cs-CZ" sz="900" dirty="0"/>
              <a:t> </a:t>
            </a:r>
            <a:r>
              <a:rPr lang="el-GR" sz="900" dirty="0"/>
              <a:t>μ</a:t>
            </a:r>
            <a:r>
              <a:rPr lang="cs-CZ" sz="900" dirty="0" smtClean="0"/>
              <a:t>m</a:t>
            </a:r>
            <a:r>
              <a:rPr lang="cs-CZ" sz="900" dirty="0">
                <a:latin typeface="Verdana" pitchFamily="34" charset="0"/>
              </a:rPr>
              <a:t/>
            </a:r>
            <a:br>
              <a:rPr lang="cs-CZ" sz="900" dirty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   SWIR	</a:t>
            </a:r>
            <a:r>
              <a:rPr lang="cs-CZ" sz="900" dirty="0" smtClean="0"/>
              <a:t>2155 </a:t>
            </a:r>
            <a:r>
              <a:rPr lang="cs-CZ" sz="900" dirty="0"/>
              <a:t>- </a:t>
            </a:r>
            <a:r>
              <a:rPr lang="cs-CZ" sz="900" dirty="0" smtClean="0"/>
              <a:t>2550 </a:t>
            </a:r>
            <a:r>
              <a:rPr lang="cs-CZ" sz="900" dirty="0"/>
              <a:t>cm</a:t>
            </a:r>
            <a:r>
              <a:rPr lang="cs-CZ" sz="900" baseline="30000" dirty="0"/>
              <a:t>− 1</a:t>
            </a:r>
            <a:r>
              <a:rPr lang="cs-CZ" sz="900" dirty="0"/>
              <a:t>, </a:t>
            </a:r>
            <a:r>
              <a:rPr lang="cs-CZ" sz="900" dirty="0" smtClean="0"/>
              <a:t>  3.92 </a:t>
            </a:r>
            <a:r>
              <a:rPr lang="cs-CZ" sz="900" dirty="0"/>
              <a:t>- </a:t>
            </a:r>
            <a:r>
              <a:rPr lang="cs-CZ" sz="900" dirty="0" smtClean="0"/>
              <a:t>4.64 </a:t>
            </a:r>
            <a:r>
              <a:rPr lang="el-GR" sz="900" dirty="0"/>
              <a:t>μ</a:t>
            </a:r>
            <a:r>
              <a:rPr lang="cs-CZ" sz="900" dirty="0" smtClean="0"/>
              <a:t>m</a:t>
            </a:r>
            <a:endParaRPr lang="cs-CZ" sz="9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1560" y="3075806"/>
            <a:ext cx="79928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Zpracování dat obdobné IASI, částečně na družici (redukce objemu dat), ostatní po přenosu do pozemního zpracovatelského centra. Podrobnosti ke zpracování dat CrIS viz např.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300" dirty="0" smtClean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/>
            </a:r>
            <a:br>
              <a:rPr lang="cs-CZ" sz="900" dirty="0" smtClean="0">
                <a:latin typeface="Verdana" pitchFamily="34" charset="0"/>
              </a:rPr>
            </a:br>
            <a:r>
              <a:rPr lang="en-US" sz="900" dirty="0" smtClean="0">
                <a:hlinkClick r:id="rId4"/>
              </a:rPr>
              <a:t>Cross </a:t>
            </a:r>
            <a:r>
              <a:rPr lang="en-US" sz="900" dirty="0">
                <a:hlinkClick r:id="rId4"/>
              </a:rPr>
              <a:t>Track Infrared Sounder (CrIS) Sensor Data Record (SDR) User’s </a:t>
            </a:r>
            <a:r>
              <a:rPr lang="en-US" sz="900" dirty="0" smtClean="0">
                <a:hlinkClick r:id="rId4"/>
              </a:rPr>
              <a:t>Guide</a:t>
            </a:r>
            <a:endParaRPr lang="cs-CZ" sz="900" dirty="0" smtClean="0"/>
          </a:p>
          <a:p>
            <a:r>
              <a:rPr lang="cs-CZ" sz="300" dirty="0" smtClean="0">
                <a:latin typeface="Verdana" pitchFamily="34" charset="0"/>
              </a:rPr>
              <a:t/>
            </a:r>
            <a:br>
              <a:rPr lang="cs-CZ" sz="3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nebo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300" dirty="0" smtClean="0">
                <a:latin typeface="Verdana" pitchFamily="34" charset="0"/>
              </a:rPr>
              <a:t/>
            </a:r>
            <a:br>
              <a:rPr lang="cs-CZ" sz="300" dirty="0" smtClean="0">
                <a:latin typeface="Verdana" pitchFamily="34" charset="0"/>
              </a:rPr>
            </a:br>
            <a:r>
              <a:rPr lang="en-US" sz="900" dirty="0" smtClean="0">
                <a:latin typeface="Verdana" pitchFamily="34" charset="0"/>
                <a:hlinkClick r:id="rId5"/>
              </a:rPr>
              <a:t>Suomi </a:t>
            </a:r>
            <a:r>
              <a:rPr lang="en-US" sz="900" dirty="0">
                <a:latin typeface="Verdana" pitchFamily="34" charset="0"/>
                <a:hlinkClick r:id="rId5"/>
              </a:rPr>
              <a:t>NPP CrIS measurements, sensor data record algorithm, calibration and validation activities, and record data </a:t>
            </a:r>
            <a:r>
              <a:rPr lang="en-US" sz="900" dirty="0" smtClean="0">
                <a:latin typeface="Verdana" pitchFamily="34" charset="0"/>
                <a:hlinkClick r:id="rId5"/>
              </a:rPr>
              <a:t>quality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  <a:p>
            <a:endParaRPr lang="cs-CZ" sz="9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3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699542"/>
            <a:ext cx="3707936" cy="2840222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CrIS  </a:t>
            </a:r>
            <a:r>
              <a:rPr lang="en-US" sz="1200" b="1" dirty="0">
                <a:solidFill>
                  <a:srgbClr val="FF3300"/>
                </a:solidFill>
              </a:rPr>
              <a:t>–  </a:t>
            </a:r>
            <a:r>
              <a:rPr lang="cs-CZ" sz="1200" b="1" dirty="0" smtClean="0">
                <a:solidFill>
                  <a:srgbClr val="FF3300"/>
                </a:solidFill>
              </a:rPr>
              <a:t>úrovně dat a jejich dostupnost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139952" y="672247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latin typeface="Verdana" pitchFamily="34" charset="0"/>
              </a:rPr>
              <a:t>Podrobnější popis všech jednotlivých dostupných produktů L1B a L2 a jejich dostupnost např. zde:  </a:t>
            </a:r>
            <a:r>
              <a:rPr lang="cs-CZ" sz="1000" dirty="0" smtClean="0">
                <a:latin typeface="Verdana" pitchFamily="34" charset="0"/>
                <a:hlinkClick r:id="rId4"/>
              </a:rPr>
              <a:t>NASA EarthData GES DISC</a:t>
            </a:r>
            <a:endParaRPr lang="cs-CZ" sz="1000" dirty="0" smtClean="0">
              <a:latin typeface="Verdana" pitchFamily="34" charset="0"/>
            </a:endParaRPr>
          </a:p>
          <a:p>
            <a:endParaRPr lang="cs-CZ" sz="1000" dirty="0">
              <a:latin typeface="Verdana" pitchFamily="34" charset="0"/>
            </a:endParaRPr>
          </a:p>
          <a:p>
            <a:endParaRPr lang="cs-CZ" sz="1000" dirty="0" smtClean="0">
              <a:latin typeface="Verdana" pitchFamily="34" charset="0"/>
            </a:endParaRPr>
          </a:p>
          <a:p>
            <a:r>
              <a:rPr lang="cs-CZ" sz="1000" dirty="0" smtClean="0">
                <a:latin typeface="Verdana" pitchFamily="34" charset="0"/>
              </a:rPr>
              <a:t>Produkty úrovní L0 (RDR) a L1A (obojí nedostupné výše), L1B (SDR) a L2 (EDR) dostupné prostřednictvím </a:t>
            </a:r>
            <a:r>
              <a:rPr lang="cs-CZ" sz="1000" dirty="0">
                <a:hlinkClick r:id="rId5"/>
              </a:rPr>
              <a:t>NOAA CLASS Archive</a:t>
            </a:r>
            <a:r>
              <a:rPr lang="cs-CZ" sz="1000" dirty="0" smtClean="0">
                <a:latin typeface="Verdana" pitchFamily="34" charset="0"/>
              </a:rPr>
              <a:t> (tam zařazené mezi produkty JPSS).</a:t>
            </a:r>
            <a:endParaRPr lang="cs-CZ" sz="1000" dirty="0">
              <a:latin typeface="Verdana" pitchFamily="34" charset="0"/>
            </a:endParaRPr>
          </a:p>
          <a:p>
            <a:endParaRPr lang="cs-CZ" sz="10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23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5616" y="1801148"/>
            <a:ext cx="6589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Hyperspektrální sondáž z geostacionární dráhy</a:t>
            </a:r>
          </a:p>
        </p:txBody>
      </p:sp>
    </p:spTree>
    <p:extLst>
      <p:ext uri="{BB962C8B-B14F-4D97-AF65-F5344CB8AC3E}">
        <p14:creationId xmlns:p14="http://schemas.microsoft.com/office/powerpoint/2010/main" val="314254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99592" y="1801148"/>
            <a:ext cx="74168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GIIRS </a:t>
            </a:r>
            <a:r>
              <a:rPr lang="cs-CZ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Geostationary Interferometric Infrared Sounder </a:t>
            </a:r>
          </a:p>
          <a:p>
            <a:pPr algn="ctr">
              <a:defRPr/>
            </a:pPr>
            <a:endParaRPr lang="cs-CZ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FY-4A 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(od 2018)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 FY-4B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(2021)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následující</a:t>
            </a:r>
          </a:p>
        </p:txBody>
      </p:sp>
    </p:spTree>
    <p:extLst>
      <p:ext uri="{BB962C8B-B14F-4D97-AF65-F5344CB8AC3E}">
        <p14:creationId xmlns:p14="http://schemas.microsoft.com/office/powerpoint/2010/main" val="33984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55526"/>
            <a:ext cx="3240360" cy="324036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3300"/>
                </a:solidFill>
              </a:rPr>
              <a:t>GIIRS –  Geostationary Interferometric Infrared </a:t>
            </a:r>
            <a:r>
              <a:rPr lang="en-US" sz="1200" b="1" dirty="0" smtClean="0">
                <a:solidFill>
                  <a:srgbClr val="FF3300"/>
                </a:solidFill>
              </a:rPr>
              <a:t>Sounder,  FY-4A a FY-</a:t>
            </a:r>
            <a:r>
              <a:rPr lang="cs-CZ" sz="1200" b="1" dirty="0">
                <a:solidFill>
                  <a:srgbClr val="FF3300"/>
                </a:solidFill>
              </a:rPr>
              <a:t>4</a:t>
            </a:r>
            <a:r>
              <a:rPr lang="en-US" sz="1200" b="1" dirty="0" smtClean="0">
                <a:solidFill>
                  <a:srgbClr val="FF3300"/>
                </a:solidFill>
              </a:rPr>
              <a:t>B 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2787774"/>
            <a:ext cx="52305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900" dirty="0" smtClean="0">
                <a:latin typeface="Verdana" pitchFamily="34" charset="0"/>
              </a:rPr>
              <a:t>První hyperspektrální sounder na geostacionární dráze, na FY-4A testovací prototyp, </a:t>
            </a:r>
            <a:r>
              <a:rPr lang="cs-CZ" sz="900" smtClean="0">
                <a:latin typeface="Verdana" pitchFamily="34" charset="0"/>
              </a:rPr>
              <a:t>na FY-4B </a:t>
            </a:r>
            <a:r>
              <a:rPr lang="cs-CZ" sz="900" dirty="0" smtClean="0">
                <a:latin typeface="Verdana" pitchFamily="34" charset="0"/>
              </a:rPr>
              <a:t>již plná operativní verze.  Podobný princip jako IASI a CrIS, dvě pásma: LWIR </a:t>
            </a:r>
            <a:r>
              <a:rPr lang="cs-CZ" sz="900" dirty="0" smtClean="0"/>
              <a:t>700-1130cm</a:t>
            </a:r>
            <a:r>
              <a:rPr lang="cs-CZ" sz="900" baseline="30000" dirty="0" smtClean="0"/>
              <a:t>-1</a:t>
            </a:r>
            <a:r>
              <a:rPr lang="cs-CZ" sz="900" dirty="0" smtClean="0"/>
              <a:t> </a:t>
            </a:r>
            <a:r>
              <a:rPr lang="cs-CZ" sz="900" dirty="0"/>
              <a:t>(</a:t>
            </a:r>
            <a:r>
              <a:rPr lang="cs-CZ" sz="900" dirty="0" smtClean="0"/>
              <a:t>8.85-14.29</a:t>
            </a:r>
            <a:r>
              <a:rPr lang="el-GR" sz="900" dirty="0"/>
              <a:t>μ</a:t>
            </a:r>
            <a:r>
              <a:rPr lang="cs-CZ" sz="900" dirty="0"/>
              <a:t>m</a:t>
            </a:r>
            <a:r>
              <a:rPr lang="cs-CZ" sz="900" dirty="0" smtClean="0"/>
              <a:t>) a S/MIR 1650-2250cm</a:t>
            </a:r>
            <a:r>
              <a:rPr lang="cs-CZ" sz="900" baseline="30000" dirty="0" smtClean="0"/>
              <a:t>-1</a:t>
            </a:r>
            <a:r>
              <a:rPr lang="cs-CZ" sz="900" dirty="0" smtClean="0"/>
              <a:t> </a:t>
            </a:r>
            <a:r>
              <a:rPr lang="cs-CZ" sz="900" dirty="0"/>
              <a:t>(</a:t>
            </a:r>
            <a:r>
              <a:rPr lang="cs-CZ" sz="900" dirty="0" smtClean="0"/>
              <a:t>4.44-6.06</a:t>
            </a:r>
            <a:r>
              <a:rPr lang="el-GR" sz="900" dirty="0"/>
              <a:t>μ</a:t>
            </a:r>
            <a:r>
              <a:rPr lang="cs-CZ" sz="900" dirty="0"/>
              <a:t>m</a:t>
            </a:r>
            <a:r>
              <a:rPr lang="cs-CZ" sz="900" dirty="0" smtClean="0"/>
              <a:t>), detaily viz tabulka výše.</a:t>
            </a:r>
          </a:p>
          <a:p>
            <a:pPr algn="just"/>
            <a:endParaRPr lang="cs-CZ" sz="900" dirty="0">
              <a:latin typeface="Verdana" pitchFamily="34" charset="0"/>
            </a:endParaRPr>
          </a:p>
          <a:p>
            <a:pPr algn="just"/>
            <a:r>
              <a:rPr lang="cs-CZ" sz="900" dirty="0" smtClean="0">
                <a:latin typeface="Verdana" pitchFamily="34" charset="0"/>
              </a:rPr>
              <a:t>Na rozdíl od plánovaného IS na MSG-S pokrytí pouze oblasti Číny, nikoli celé zemské polokoule.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55526"/>
            <a:ext cx="5112568" cy="2117562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251520" y="3939902"/>
            <a:ext cx="7252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Podrobnosti ke GIIRS např. zde: </a:t>
            </a:r>
            <a:r>
              <a:rPr lang="en-US" sz="900" dirty="0">
                <a:hlinkClick r:id="rId5"/>
              </a:rPr>
              <a:t>Brief introduction of the hyper-spectral infrared sounder from FY-4A and FY-3D</a:t>
            </a:r>
            <a:r>
              <a:rPr lang="cs-CZ" sz="900" dirty="0">
                <a:hlinkClick r:id="rId5"/>
              </a:rPr>
              <a:t> (2017)</a:t>
            </a:r>
            <a:r>
              <a:rPr lang="cs-CZ" sz="900" dirty="0" smtClean="0">
                <a:latin typeface="Verdana" pitchFamily="34" charset="0"/>
              </a:rPr>
              <a:t> 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/>
              <a:t>nebo zde</a:t>
            </a:r>
            <a:r>
              <a:rPr lang="cs-CZ" sz="900" dirty="0" smtClean="0"/>
              <a:t>: </a:t>
            </a:r>
            <a:r>
              <a:rPr lang="cs-CZ" sz="900" dirty="0" smtClean="0">
                <a:latin typeface="Verdana" pitchFamily="34" charset="0"/>
              </a:rPr>
              <a:t> </a:t>
            </a:r>
            <a:r>
              <a:rPr lang="en-US" sz="900" dirty="0">
                <a:hlinkClick r:id="rId6"/>
              </a:rPr>
              <a:t>Review of Geostationary Interferometric Infrared </a:t>
            </a:r>
            <a:r>
              <a:rPr lang="en-US" sz="900" dirty="0" smtClean="0">
                <a:hlinkClick r:id="rId6"/>
              </a:rPr>
              <a:t>Sounder</a:t>
            </a:r>
            <a:r>
              <a:rPr lang="cs-CZ" sz="900" dirty="0" smtClean="0">
                <a:hlinkClick r:id="rId6"/>
              </a:rPr>
              <a:t> (2018)</a:t>
            </a:r>
            <a:r>
              <a:rPr lang="cs-CZ" sz="900" dirty="0" smtClean="0"/>
              <a:t> </a:t>
            </a:r>
            <a:r>
              <a:rPr lang="en-US" sz="900" dirty="0" smtClean="0"/>
              <a:t/>
            </a:r>
            <a:br>
              <a:rPr lang="en-US" sz="900" dirty="0" smtClean="0"/>
            </a:br>
            <a:endParaRPr lang="en-US" sz="900" dirty="0" smtClean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Poznámka: data z GIIRS využívána v rámci příprav na budoucí IRS MTG-S (</a:t>
            </a:r>
            <a:r>
              <a:rPr lang="en-US" sz="900" dirty="0" smtClean="0">
                <a:latin typeface="Verdana" pitchFamily="34" charset="0"/>
              </a:rPr>
              <a:t>~ </a:t>
            </a:r>
            <a:r>
              <a:rPr lang="cs-CZ" sz="900" dirty="0" smtClean="0">
                <a:latin typeface="Verdana" pitchFamily="34" charset="0"/>
              </a:rPr>
              <a:t>2024</a:t>
            </a:r>
            <a:r>
              <a:rPr lang="en-US" sz="900" dirty="0">
                <a:latin typeface="Verdana" pitchFamily="34" charset="0"/>
              </a:rPr>
              <a:t>)</a:t>
            </a:r>
            <a:endParaRPr lang="cs-CZ" sz="9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3528" y="195486"/>
            <a:ext cx="6552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Podstata </a:t>
            </a:r>
            <a:r>
              <a:rPr lang="cs-CZ" sz="1400" dirty="0">
                <a:cs typeface="Arial" panose="020B0604020202020204" pitchFamily="34" charset="0"/>
              </a:rPr>
              <a:t>metod pasivní vertikální </a:t>
            </a:r>
            <a:r>
              <a:rPr lang="cs-CZ" sz="1400" dirty="0" smtClean="0">
                <a:cs typeface="Arial" panose="020B0604020202020204" pitchFamily="34" charset="0"/>
              </a:rPr>
              <a:t>hyperspektrální sondáže atmosféry</a:t>
            </a:r>
            <a:endParaRPr lang="cs-CZ" sz="1400" dirty="0"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479047" y="4691340"/>
            <a:ext cx="158889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>
                <a:latin typeface="Verdana" pitchFamily="34" charset="0"/>
              </a:rPr>
              <a:t>z</a:t>
            </a:r>
            <a:r>
              <a:rPr lang="cs-CZ" sz="600" dirty="0" smtClean="0">
                <a:latin typeface="Verdana" pitchFamily="34" charset="0"/>
              </a:rPr>
              <a:t>droj: </a:t>
            </a:r>
            <a:r>
              <a:rPr lang="cs-CZ" sz="600" dirty="0" smtClean="0"/>
              <a:t>DOI </a:t>
            </a:r>
            <a:r>
              <a:rPr lang="cs-CZ" sz="600" dirty="0" smtClean="0">
                <a:hlinkClick r:id="rId3"/>
              </a:rPr>
              <a:t>10.1126/sciadv.aau0049</a:t>
            </a:r>
            <a:endParaRPr lang="cs-CZ" sz="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54123" y="4227934"/>
            <a:ext cx="371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 smtClean="0">
                <a:latin typeface="Verdana" pitchFamily="34" charset="0"/>
              </a:rPr>
              <a:t>Příklad váhových funkcí přístroje </a:t>
            </a:r>
            <a:r>
              <a:rPr lang="cs-CZ" sz="800" b="1" dirty="0" smtClean="0">
                <a:latin typeface="Verdana" pitchFamily="34" charset="0"/>
                <a:hlinkClick r:id="rId4"/>
              </a:rPr>
              <a:t>ATMS</a:t>
            </a:r>
            <a:r>
              <a:rPr lang="cs-CZ" sz="800" dirty="0" smtClean="0">
                <a:latin typeface="Verdana" pitchFamily="34" charset="0"/>
              </a:rPr>
              <a:t>  (</a:t>
            </a:r>
            <a:r>
              <a:rPr lang="en-US" sz="800" dirty="0" smtClean="0"/>
              <a:t>Advanced </a:t>
            </a:r>
            <a:r>
              <a:rPr lang="en-US" sz="800" dirty="0"/>
              <a:t>Technology Microwave </a:t>
            </a:r>
            <a:r>
              <a:rPr lang="en-US" sz="800" dirty="0" smtClean="0"/>
              <a:t>Sounder</a:t>
            </a:r>
            <a:r>
              <a:rPr lang="cs-CZ" sz="800" dirty="0" smtClean="0"/>
              <a:t>, SNPP a NOAA-20), resp. jeho předchůdce </a:t>
            </a:r>
            <a:r>
              <a:rPr lang="en-US" sz="800" b="1" dirty="0">
                <a:hlinkClick r:id="rId5"/>
              </a:rPr>
              <a:t>AMSU-A</a:t>
            </a:r>
            <a:r>
              <a:rPr lang="cs-CZ" sz="800" dirty="0" smtClean="0"/>
              <a:t> (</a:t>
            </a:r>
            <a:r>
              <a:rPr lang="en-US" sz="800" dirty="0" smtClean="0"/>
              <a:t>Advanced </a:t>
            </a:r>
            <a:r>
              <a:rPr lang="en-US" sz="800" dirty="0"/>
              <a:t>Microwave Sounding </a:t>
            </a:r>
            <a:r>
              <a:rPr lang="en-US" sz="800" dirty="0" smtClean="0"/>
              <a:t>Unit-A</a:t>
            </a:r>
            <a:r>
              <a:rPr lang="cs-CZ" sz="800" dirty="0" smtClean="0"/>
              <a:t>, Aqua, NOAA-15 až NOAA-19), Metop-A, B, C)</a:t>
            </a:r>
            <a:endParaRPr lang="cs-CZ" sz="800" dirty="0" smtClean="0">
              <a:latin typeface="Verdana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612000"/>
            <a:ext cx="3591549" cy="360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211960" y="555526"/>
            <a:ext cx="446449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000" dirty="0" smtClean="0">
                <a:latin typeface="Verdana" pitchFamily="34" charset="0"/>
              </a:rPr>
              <a:t>Různé spektrální kanály mají maximum příspěvku naměřené intenzity záření v různých hladinách nad zemským povrchem, což je vyjádřeno pomocí tzv. váhových funkcí.  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Pro družicovou sondáž se používají přístroje pracující buď v IR nebo MW (mikrovlnné) oblasti elmg. záření.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Konkrétní hladina maxima váhových funkcí jednotlivých kanálů ale závisí na reálném stavu atmosféry (tj. profilu teploty a množství absorbujících plynů – H</a:t>
            </a:r>
            <a:r>
              <a:rPr lang="cs-CZ" sz="1000" baseline="-25000" dirty="0" smtClean="0">
                <a:latin typeface="Verdana" pitchFamily="34" charset="0"/>
              </a:rPr>
              <a:t>2</a:t>
            </a:r>
            <a:r>
              <a:rPr lang="cs-CZ" sz="1000" dirty="0" smtClean="0">
                <a:latin typeface="Verdana" pitchFamily="34" charset="0"/>
              </a:rPr>
              <a:t>O, CO</a:t>
            </a:r>
            <a:r>
              <a:rPr lang="cs-CZ" sz="1000" baseline="-25000" dirty="0" smtClean="0">
                <a:latin typeface="Verdana" pitchFamily="34" charset="0"/>
              </a:rPr>
              <a:t>2</a:t>
            </a:r>
            <a:r>
              <a:rPr lang="cs-CZ" sz="1000" dirty="0" smtClean="0">
                <a:latin typeface="Verdana" pitchFamily="34" charset="0"/>
              </a:rPr>
              <a:t>, CO, O</a:t>
            </a:r>
            <a:r>
              <a:rPr lang="cs-CZ" sz="1000" baseline="-25000" dirty="0" smtClean="0">
                <a:latin typeface="Verdana" pitchFamily="34" charset="0"/>
              </a:rPr>
              <a:t>3</a:t>
            </a:r>
            <a:r>
              <a:rPr lang="cs-CZ" sz="1000" dirty="0" smtClean="0">
                <a:latin typeface="Verdana" pitchFamily="34" charset="0"/>
              </a:rPr>
              <a:t>, CH</a:t>
            </a:r>
            <a:r>
              <a:rPr lang="cs-CZ" sz="1000" baseline="-25000" dirty="0" smtClean="0">
                <a:latin typeface="Verdana" pitchFamily="34" charset="0"/>
              </a:rPr>
              <a:t>4</a:t>
            </a:r>
            <a:r>
              <a:rPr lang="cs-CZ" sz="1000" dirty="0" smtClean="0">
                <a:latin typeface="Verdana" pitchFamily="34" charset="0"/>
              </a:rPr>
              <a:t>, N</a:t>
            </a:r>
            <a:r>
              <a:rPr lang="cs-CZ" sz="1000" baseline="-25000" dirty="0" smtClean="0">
                <a:latin typeface="Verdana" pitchFamily="34" charset="0"/>
              </a:rPr>
              <a:t>2</a:t>
            </a:r>
            <a:r>
              <a:rPr lang="cs-CZ" sz="1000" dirty="0" smtClean="0">
                <a:latin typeface="Verdana" pitchFamily="34" charset="0"/>
              </a:rPr>
              <a:t>O, SO</a:t>
            </a:r>
            <a:r>
              <a:rPr lang="cs-CZ" sz="1000" baseline="-25000" dirty="0" smtClean="0">
                <a:latin typeface="Verdana" pitchFamily="34" charset="0"/>
              </a:rPr>
              <a:t>2</a:t>
            </a:r>
            <a:r>
              <a:rPr lang="cs-CZ" sz="1000" dirty="0" smtClean="0">
                <a:latin typeface="Verdana" pitchFamily="34" charset="0"/>
              </a:rPr>
              <a:t> aj.)</a:t>
            </a:r>
            <a:r>
              <a:rPr lang="en-US" sz="1000" dirty="0" smtClean="0">
                <a:latin typeface="Verdana" pitchFamily="34" charset="0"/>
              </a:rPr>
              <a:t>.</a:t>
            </a:r>
            <a:r>
              <a:rPr lang="cs-CZ" sz="1000" dirty="0" smtClean="0">
                <a:latin typeface="Verdana" pitchFamily="34" charset="0"/>
              </a:rPr>
              <a:t> Zpracování naměřených hodnot IR a MW radiancí (intenzit záření) tedy není elementární záležitostí – zpracování dat ze sondážních přístrojů vyžaduje využití RTM (</a:t>
            </a:r>
            <a:r>
              <a:rPr lang="en-US" sz="1000" dirty="0" smtClean="0">
                <a:latin typeface="Verdana" pitchFamily="34" charset="0"/>
              </a:rPr>
              <a:t>Radiative Transfer Model</a:t>
            </a:r>
            <a:r>
              <a:rPr lang="cs-CZ" sz="1000" dirty="0" smtClean="0">
                <a:latin typeface="Verdana" pitchFamily="34" charset="0"/>
              </a:rPr>
              <a:t>) </a:t>
            </a:r>
            <a:br>
              <a:rPr lang="cs-CZ" sz="1000" dirty="0" smtClean="0">
                <a:latin typeface="Verdana" pitchFamily="34" charset="0"/>
              </a:rPr>
            </a:br>
            <a:r>
              <a:rPr lang="cs-CZ" sz="1000" dirty="0" smtClean="0">
                <a:latin typeface="Verdana" pitchFamily="34" charset="0"/>
              </a:rPr>
              <a:t>a výstupů z NWP. 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Hlavní využití dat z hyperspektrální sondáže atmosféry – asimilace dat do modelů NWP, náhrada aerologických sondáží v oblastech kde tyto chybí, nowcasting, globální monitorování atmosféry, klimatologie.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Hlavní rozdíl mezi MW a IR přístroji – pro IR záření je oblačnost překážkou a IR sondážní přístroje skrz ni nemohou měřit, zatímco MW záření oblačností proniká a tedy MW sondážní přístroje jsou použitelné i v oblastech pokrytých oblačností. Hyperspektrální IR sondáže – lepší horizontální i vertikální rozlišení než MW sondáže.</a:t>
            </a:r>
          </a:p>
        </p:txBody>
      </p:sp>
    </p:spTree>
    <p:extLst>
      <p:ext uri="{BB962C8B-B14F-4D97-AF65-F5344CB8AC3E}">
        <p14:creationId xmlns:p14="http://schemas.microsoft.com/office/powerpoint/2010/main" val="6379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7624" y="1801148"/>
            <a:ext cx="658939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IRS  –  </a:t>
            </a:r>
            <a:r>
              <a:rPr lang="en-US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InfraRed Sounder</a:t>
            </a:r>
            <a:endParaRPr lang="cs-CZ" sz="16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TG-S1 </a:t>
            </a:r>
            <a:r>
              <a:rPr lang="cs-CZ" sz="14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(2024 - 2025)  a  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MTG-S2  </a:t>
            </a:r>
            <a:r>
              <a:rPr lang="cs-CZ" sz="12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(202?)</a:t>
            </a:r>
            <a:endParaRPr lang="cs-CZ" sz="1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3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15314" y="483518"/>
            <a:ext cx="3967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Hyperspektrální interferometrická sondáž atmosféry</a:t>
            </a:r>
            <a:endParaRPr lang="cs-CZ" sz="10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MTG-S  InfraRed </a:t>
            </a:r>
            <a:r>
              <a:rPr lang="en-US" sz="1200" b="1" dirty="0">
                <a:solidFill>
                  <a:srgbClr val="FF3300"/>
                </a:solidFill>
              </a:rPr>
              <a:t>Sounder (</a:t>
            </a:r>
            <a:r>
              <a:rPr lang="en-US" sz="1200" b="1" dirty="0" smtClean="0">
                <a:solidFill>
                  <a:srgbClr val="FF3300"/>
                </a:solidFill>
              </a:rPr>
              <a:t>I</a:t>
            </a:r>
            <a:r>
              <a:rPr lang="cs-CZ" sz="1200" b="1" dirty="0" smtClean="0">
                <a:solidFill>
                  <a:srgbClr val="FF3300"/>
                </a:solidFill>
              </a:rPr>
              <a:t>R</a:t>
            </a:r>
            <a:r>
              <a:rPr lang="en-US" sz="1200" b="1" dirty="0" smtClean="0">
                <a:solidFill>
                  <a:srgbClr val="FF3300"/>
                </a:solidFill>
              </a:rPr>
              <a:t>S</a:t>
            </a:r>
            <a:r>
              <a:rPr lang="en-US" sz="1200" b="1" dirty="0">
                <a:solidFill>
                  <a:srgbClr val="FF3300"/>
                </a:solidFill>
              </a:rPr>
              <a:t>)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56" y="2139918"/>
            <a:ext cx="5487576" cy="19440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95536" y="915566"/>
            <a:ext cx="83529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900" dirty="0" smtClean="0">
                <a:latin typeface="Verdana" pitchFamily="34" charset="0"/>
              </a:rPr>
              <a:t>Podobně jako IASI, CrIS a GIIRS, Michelsonův krokující interferometr (metoda „</a:t>
            </a:r>
            <a:r>
              <a:rPr lang="en-US" sz="900" i="1" dirty="0" smtClean="0">
                <a:latin typeface="Verdana" pitchFamily="34" charset="0"/>
              </a:rPr>
              <a:t>stop and stare</a:t>
            </a:r>
            <a:r>
              <a:rPr lang="en-US" sz="900" dirty="0" smtClean="0">
                <a:latin typeface="Verdana" pitchFamily="34" charset="0"/>
              </a:rPr>
              <a:t>”</a:t>
            </a:r>
            <a:r>
              <a:rPr lang="cs-CZ" sz="900" dirty="0" smtClean="0"/>
              <a:t>)</a:t>
            </a:r>
            <a:r>
              <a:rPr lang="cs-CZ" sz="900" dirty="0" smtClean="0">
                <a:latin typeface="Verdana" pitchFamily="34" charset="0"/>
              </a:rPr>
              <a:t>, trochu odlišná terminologie, viz dále.</a:t>
            </a:r>
          </a:p>
          <a:p>
            <a:pPr algn="just"/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>
                <a:latin typeface="Verdana" pitchFamily="34" charset="0"/>
              </a:rPr>
              <a:t>Měření „interferogramů</a:t>
            </a:r>
            <a:r>
              <a:rPr lang="en-US" sz="900" dirty="0" smtClean="0">
                <a:latin typeface="Verdana" pitchFamily="34" charset="0"/>
              </a:rPr>
              <a:t>”</a:t>
            </a:r>
            <a:r>
              <a:rPr lang="cs-CZ" sz="900" dirty="0" smtClean="0">
                <a:latin typeface="Verdana" pitchFamily="34" charset="0"/>
              </a:rPr>
              <a:t> v pásmu </a:t>
            </a:r>
            <a:r>
              <a:rPr lang="cs-CZ" sz="900" dirty="0" smtClean="0"/>
              <a:t>4.44 až 14.70</a:t>
            </a:r>
            <a:r>
              <a:rPr lang="cs-CZ" sz="900" dirty="0"/>
              <a:t> </a:t>
            </a:r>
            <a:r>
              <a:rPr lang="el-GR" sz="900" dirty="0"/>
              <a:t>μ</a:t>
            </a:r>
            <a:r>
              <a:rPr lang="cs-CZ" sz="900" dirty="0"/>
              <a:t>m (</a:t>
            </a:r>
            <a:r>
              <a:rPr lang="cs-CZ" sz="900" dirty="0" smtClean="0"/>
              <a:t>680–2250</a:t>
            </a:r>
            <a:r>
              <a:rPr lang="cs-CZ" sz="900" dirty="0"/>
              <a:t> cm</a:t>
            </a:r>
            <a:r>
              <a:rPr lang="cs-CZ" sz="900" baseline="30000" dirty="0"/>
              <a:t>− 1</a:t>
            </a:r>
            <a:r>
              <a:rPr lang="cs-CZ" sz="900" dirty="0" smtClean="0"/>
              <a:t>), rozděleném na dvě dílčí </a:t>
            </a:r>
            <a:r>
              <a:rPr lang="cs-CZ" sz="900" u="sng" dirty="0" smtClean="0"/>
              <a:t>oddělená</a:t>
            </a:r>
            <a:r>
              <a:rPr lang="cs-CZ" sz="900" dirty="0" smtClean="0"/>
              <a:t> pásma:</a:t>
            </a:r>
            <a:r>
              <a:rPr lang="cs-CZ" sz="900" dirty="0"/>
              <a:t/>
            </a:r>
            <a:br>
              <a:rPr lang="cs-CZ" sz="900" dirty="0"/>
            </a:br>
            <a:r>
              <a:rPr lang="cs-CZ" sz="500" dirty="0" smtClean="0"/>
              <a:t/>
            </a:r>
            <a:br>
              <a:rPr lang="cs-CZ" sz="500" dirty="0" smtClean="0"/>
            </a:br>
            <a:r>
              <a:rPr lang="cs-CZ" sz="900" dirty="0" smtClean="0"/>
              <a:t>LWIR</a:t>
            </a:r>
            <a:r>
              <a:rPr lang="cs-CZ" sz="1400" dirty="0" smtClean="0"/>
              <a:t> </a:t>
            </a:r>
            <a:r>
              <a:rPr lang="cs-CZ" sz="900" dirty="0" smtClean="0"/>
              <a:t>    680 </a:t>
            </a:r>
            <a:r>
              <a:rPr lang="cs-CZ" sz="900" dirty="0"/>
              <a:t>- 1210 cm</a:t>
            </a:r>
            <a:r>
              <a:rPr lang="cs-CZ" sz="900" baseline="30000" dirty="0"/>
              <a:t>− 1</a:t>
            </a:r>
            <a:r>
              <a:rPr lang="cs-CZ" sz="900" dirty="0" smtClean="0"/>
              <a:t>,   8.26 </a:t>
            </a:r>
            <a:r>
              <a:rPr lang="cs-CZ" sz="900" dirty="0"/>
              <a:t>- </a:t>
            </a:r>
            <a:r>
              <a:rPr lang="cs-CZ" sz="900" dirty="0" smtClean="0"/>
              <a:t>14.70 </a:t>
            </a:r>
            <a:r>
              <a:rPr lang="el-GR" sz="900" dirty="0"/>
              <a:t>μ</a:t>
            </a:r>
            <a:r>
              <a:rPr lang="cs-CZ" sz="900" dirty="0" smtClean="0"/>
              <a:t>m   (cca 800 kanálů)  </a:t>
            </a:r>
            <a:r>
              <a:rPr lang="cs-CZ" sz="900" dirty="0"/>
              <a:t/>
            </a:r>
            <a:br>
              <a:rPr lang="cs-CZ" sz="900" dirty="0"/>
            </a:br>
            <a:r>
              <a:rPr lang="cs-CZ" sz="900" dirty="0" smtClean="0"/>
              <a:t>MWIR   1600 </a:t>
            </a:r>
            <a:r>
              <a:rPr lang="cs-CZ" sz="900" dirty="0"/>
              <a:t>- </a:t>
            </a:r>
            <a:r>
              <a:rPr lang="cs-CZ" sz="900" dirty="0" smtClean="0"/>
              <a:t>2250 </a:t>
            </a:r>
            <a:r>
              <a:rPr lang="cs-CZ" sz="900" dirty="0"/>
              <a:t>cm</a:t>
            </a:r>
            <a:r>
              <a:rPr lang="cs-CZ" sz="900" baseline="30000" dirty="0"/>
              <a:t>− 1</a:t>
            </a:r>
            <a:r>
              <a:rPr lang="cs-CZ" sz="900" dirty="0"/>
              <a:t>, </a:t>
            </a:r>
            <a:r>
              <a:rPr lang="cs-CZ" sz="900" dirty="0" smtClean="0"/>
              <a:t>  4.44 </a:t>
            </a:r>
            <a:r>
              <a:rPr lang="cs-CZ" sz="900" dirty="0"/>
              <a:t>- </a:t>
            </a:r>
            <a:r>
              <a:rPr lang="cs-CZ" sz="900" dirty="0" smtClean="0"/>
              <a:t>6.25 </a:t>
            </a:r>
            <a:r>
              <a:rPr lang="el-GR" sz="900" dirty="0"/>
              <a:t>μ</a:t>
            </a:r>
            <a:r>
              <a:rPr lang="cs-CZ" sz="900" dirty="0" smtClean="0"/>
              <a:t>m     (cca 900 kanálů)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31" y="2139918"/>
            <a:ext cx="243852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2000"/>
            <a:ext cx="5976664" cy="359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851920" y="2427734"/>
            <a:ext cx="5112568" cy="2249435"/>
          </a:xfrm>
          <a:prstGeom prst="rect">
            <a:avLst/>
          </a:prstGeom>
          <a:solidFill>
            <a:srgbClr val="000000"/>
          </a:solidFill>
          <a:ln w="0">
            <a:solidFill>
              <a:schemeClr val="bg1">
                <a:lumMod val="50000"/>
              </a:schemeClr>
            </a:solidFill>
          </a:ln>
        </p:spPr>
        <p:txBody>
          <a:bodyPr wrap="square" lIns="144000" tIns="108000" rIns="180000" bIns="108000" rtlCol="0">
            <a:spAutoFit/>
          </a:bodyPr>
          <a:lstStyle/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Zemský disk rozdělen na 4 oblasti (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Local Area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Coverage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, LAC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), </a:t>
            </a:r>
            <a:endParaRPr lang="cs-CZ" sz="900" dirty="0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cs-CZ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k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aždá LAC obsahuje 78 – 79 „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dwells”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,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zastávek krokujícího mechanizmu IRS</a:t>
            </a: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cs-CZ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doba měření v každém „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dwell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u“ přibližně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10s</a:t>
            </a: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cs-CZ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s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nímač (odpovídající rozsahu „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dwell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u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”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) obsahuje 160 × 160 dílčích pixlů, </a:t>
            </a:r>
            <a:b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v nichž je při každé zastávce naměřen </a:t>
            </a:r>
            <a:r>
              <a:rPr lang="cs-CZ" sz="9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interferogram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 (L0 data), který je primárně zpracován na družici a následně odeslán k dalšímu zpracování na zemi, kde jsou z něj pak postupně odvozena L1 a další data.</a:t>
            </a: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cs-CZ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rozlišení jednotlivých dílčích pixlů „</a:t>
            </a:r>
            <a:r>
              <a:rPr lang="cs-CZ" sz="9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dwellu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“ je 4 × 4 km v nadiru, </a:t>
            </a:r>
            <a:r>
              <a:rPr lang="cs-CZ" sz="900">
                <a:solidFill>
                  <a:srgbClr val="FFFFFF"/>
                </a:solidFill>
                <a:cs typeface="Arial" panose="020B0604020202020204" pitchFamily="34" charset="0"/>
              </a:rPr>
              <a:t>cca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  <a:r>
              <a:rPr lang="cs-CZ" sz="90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× 8 km v oblasti střední Evropy</a:t>
            </a:r>
            <a:endParaRPr lang="en-US" sz="900" dirty="0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en-US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oblast </a:t>
            </a: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Evropy (LAC 4</a:t>
            </a:r>
            <a:r>
              <a:rPr lang="cs-CZ" sz="900" smtClean="0">
                <a:solidFill>
                  <a:srgbClr val="FFFFFF"/>
                </a:solidFill>
                <a:cs typeface="Arial" panose="020B0604020202020204" pitchFamily="34" charset="0"/>
              </a:rPr>
              <a:t>) bude </a:t>
            </a: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snímána </a:t>
            </a:r>
            <a:r>
              <a:rPr lang="cs-CZ" sz="900" u="sng" dirty="0">
                <a:solidFill>
                  <a:srgbClr val="FFFFFF"/>
                </a:solidFill>
                <a:cs typeface="Arial" panose="020B0604020202020204" pitchFamily="34" charset="0"/>
              </a:rPr>
              <a:t>každých 30 </a:t>
            </a:r>
            <a:r>
              <a:rPr lang="cs-CZ" sz="900" u="sng" dirty="0" smtClean="0">
                <a:solidFill>
                  <a:srgbClr val="FFFFFF"/>
                </a:solidFill>
                <a:cs typeface="Arial" panose="020B0604020202020204" pitchFamily="34" charset="0"/>
              </a:rPr>
              <a:t>minut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cs-CZ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celý zemský disk snímán </a:t>
            </a: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každou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hodinu až několik hodin (max. 6 h) – bude teprve upřesněno, informace se zatím poněkud liší.</a:t>
            </a:r>
            <a:endParaRPr lang="cs-CZ" sz="9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MTG-S  InfraRed </a:t>
            </a:r>
            <a:r>
              <a:rPr lang="en-US" sz="1200" b="1" dirty="0">
                <a:solidFill>
                  <a:srgbClr val="FF3300"/>
                </a:solidFill>
              </a:rPr>
              <a:t>Sounder (</a:t>
            </a:r>
            <a:r>
              <a:rPr lang="en-US" sz="1200" b="1" dirty="0" smtClean="0">
                <a:solidFill>
                  <a:srgbClr val="FF3300"/>
                </a:solidFill>
              </a:rPr>
              <a:t>I</a:t>
            </a:r>
            <a:r>
              <a:rPr lang="cs-CZ" sz="1200" b="1" dirty="0" smtClean="0">
                <a:solidFill>
                  <a:srgbClr val="FF3300"/>
                </a:solidFill>
              </a:rPr>
              <a:t>R</a:t>
            </a:r>
            <a:r>
              <a:rPr lang="en-US" sz="1200" b="1" dirty="0" smtClean="0">
                <a:solidFill>
                  <a:srgbClr val="FF3300"/>
                </a:solidFill>
              </a:rPr>
              <a:t>S) 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15314" y="483518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Princip snímání</a:t>
            </a:r>
            <a:endParaRPr lang="cs-CZ" sz="10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96000"/>
            <a:ext cx="2520280" cy="18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MTG-S  InfraRed </a:t>
            </a:r>
            <a:r>
              <a:rPr lang="en-US" sz="1200" b="1" dirty="0">
                <a:solidFill>
                  <a:srgbClr val="FF3300"/>
                </a:solidFill>
              </a:rPr>
              <a:t>Sounder (</a:t>
            </a:r>
            <a:r>
              <a:rPr lang="en-US" sz="1200" b="1" dirty="0" smtClean="0">
                <a:solidFill>
                  <a:srgbClr val="FF3300"/>
                </a:solidFill>
              </a:rPr>
              <a:t>I</a:t>
            </a:r>
            <a:r>
              <a:rPr lang="cs-CZ" sz="1200" b="1" dirty="0" smtClean="0">
                <a:solidFill>
                  <a:srgbClr val="FF3300"/>
                </a:solidFill>
              </a:rPr>
              <a:t>R</a:t>
            </a:r>
            <a:r>
              <a:rPr lang="en-US" sz="1200" b="1" dirty="0" smtClean="0">
                <a:solidFill>
                  <a:srgbClr val="FF3300"/>
                </a:solidFill>
              </a:rPr>
              <a:t>S) 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15314" y="483518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Princip zpracování</a:t>
            </a:r>
            <a:endParaRPr lang="cs-CZ" sz="10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915567"/>
            <a:ext cx="2958860" cy="352839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0" y="195486"/>
            <a:ext cx="5076056" cy="185257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510724" y="2207642"/>
            <a:ext cx="5093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Po naměření </a:t>
            </a:r>
            <a:r>
              <a:rPr lang="cs-CZ" sz="900" dirty="0" err="1" smtClean="0">
                <a:latin typeface="Verdana" pitchFamily="34" charset="0"/>
              </a:rPr>
              <a:t>interferogramu</a:t>
            </a:r>
            <a:r>
              <a:rPr lang="cs-CZ" sz="900" dirty="0" smtClean="0">
                <a:latin typeface="Verdana" pitchFamily="34" charset="0"/>
              </a:rPr>
              <a:t> v každém pixlu „</a:t>
            </a:r>
            <a:r>
              <a:rPr lang="en-US" sz="900" dirty="0" err="1" smtClean="0">
                <a:latin typeface="Verdana" pitchFamily="34" charset="0"/>
              </a:rPr>
              <a:t>dwellu</a:t>
            </a:r>
            <a:r>
              <a:rPr lang="en-US" sz="900" dirty="0" smtClean="0">
                <a:latin typeface="Verdana" pitchFamily="34" charset="0"/>
              </a:rPr>
              <a:t>” </a:t>
            </a:r>
            <a:r>
              <a:rPr lang="cs-CZ" sz="900" dirty="0" smtClean="0">
                <a:latin typeface="Verdana" pitchFamily="34" charset="0"/>
              </a:rPr>
              <a:t>je nejdříve, </a:t>
            </a:r>
            <a:r>
              <a:rPr lang="cs-CZ" sz="900" dirty="0">
                <a:latin typeface="Verdana" pitchFamily="34" charset="0"/>
              </a:rPr>
              <a:t>ještě na družici, </a:t>
            </a:r>
            <a:r>
              <a:rPr lang="cs-CZ" sz="900" dirty="0" smtClean="0">
                <a:latin typeface="Verdana" pitchFamily="34" charset="0"/>
              </a:rPr>
              <a:t/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za </a:t>
            </a:r>
            <a:r>
              <a:rPr lang="cs-CZ" sz="900" dirty="0">
                <a:latin typeface="Verdana" pitchFamily="34" charset="0"/>
              </a:rPr>
              <a:t>účelem snížení objemu dat určených </a:t>
            </a:r>
            <a:r>
              <a:rPr lang="cs-CZ" sz="900" dirty="0" smtClean="0">
                <a:latin typeface="Verdana" pitchFamily="34" charset="0"/>
              </a:rPr>
              <a:t>k přenosu, provedena jejich </a:t>
            </a:r>
            <a:r>
              <a:rPr lang="cs-CZ" sz="900" dirty="0" smtClean="0">
                <a:latin typeface="Verdana" pitchFamily="34" charset="0"/>
                <a:hlinkClick r:id="rId5"/>
              </a:rPr>
              <a:t>apodizace</a:t>
            </a:r>
            <a:r>
              <a:rPr lang="cs-CZ" sz="900" dirty="0" smtClean="0">
                <a:latin typeface="Verdana" pitchFamily="34" charset="0"/>
              </a:rPr>
              <a:t> (zjednodušení).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Následně je takto upravený interferogram (L0) přenesen do pozemního centra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k dalšímu zpracování – převodu Fourierovou transformací do „spektra“ (pro každý pixel), L1 data.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n-US" sz="900" dirty="0" smtClean="0">
                <a:latin typeface="Verdana" pitchFamily="34" charset="0"/>
              </a:rPr>
              <a:t>IRS </a:t>
            </a:r>
            <a:r>
              <a:rPr lang="cs-CZ" sz="900" dirty="0" smtClean="0">
                <a:latin typeface="Verdana" pitchFamily="34" charset="0"/>
              </a:rPr>
              <a:t>L1 data distribuována uživatelům systémem EUMETCast (</a:t>
            </a:r>
            <a:r>
              <a:rPr lang="cs-CZ" sz="900" dirty="0" err="1" smtClean="0">
                <a:latin typeface="Verdana" pitchFamily="34" charset="0"/>
              </a:rPr>
              <a:t>Satellite</a:t>
            </a:r>
            <a:r>
              <a:rPr lang="cs-CZ" sz="900" dirty="0" smtClean="0">
                <a:latin typeface="Verdana" pitchFamily="34" charset="0"/>
              </a:rPr>
              <a:t>) ve formátu </a:t>
            </a:r>
            <a:r>
              <a:rPr lang="en-US" sz="900" dirty="0" smtClean="0">
                <a:latin typeface="Verdana" pitchFamily="34" charset="0"/>
              </a:rPr>
              <a:t>Principal Components (PC)</a:t>
            </a:r>
            <a:r>
              <a:rPr lang="cs-CZ" sz="900" dirty="0" smtClean="0">
                <a:latin typeface="Verdana" pitchFamily="34" charset="0"/>
              </a:rPr>
              <a:t> komprese, zvažuje se rovněž jejich distribuce ve formátu </a:t>
            </a:r>
            <a:r>
              <a:rPr lang="cs-CZ" sz="900" dirty="0" err="1" smtClean="0">
                <a:latin typeface="Verdana" pitchFamily="34" charset="0"/>
              </a:rPr>
              <a:t>Spectral</a:t>
            </a:r>
            <a:r>
              <a:rPr lang="cs-CZ" sz="900" dirty="0" smtClean="0">
                <a:latin typeface="Verdana" pitchFamily="34" charset="0"/>
              </a:rPr>
              <a:t> </a:t>
            </a:r>
            <a:r>
              <a:rPr lang="cs-CZ" sz="900" dirty="0" err="1" smtClean="0">
                <a:latin typeface="Verdana" pitchFamily="34" charset="0"/>
              </a:rPr>
              <a:t>Responce</a:t>
            </a:r>
            <a:r>
              <a:rPr lang="cs-CZ" sz="900" dirty="0" smtClean="0">
                <a:latin typeface="Verdana" pitchFamily="34" charset="0"/>
              </a:rPr>
              <a:t> </a:t>
            </a:r>
            <a:r>
              <a:rPr lang="cs-CZ" sz="900" dirty="0" err="1" smtClean="0">
                <a:latin typeface="Verdana" pitchFamily="34" charset="0"/>
              </a:rPr>
              <a:t>Functions</a:t>
            </a:r>
            <a:r>
              <a:rPr lang="cs-CZ" sz="900" dirty="0" smtClean="0">
                <a:latin typeface="Verdana" pitchFamily="34" charset="0"/>
              </a:rPr>
              <a:t> (SRF) prostřednictvím EUMETCast </a:t>
            </a:r>
            <a:r>
              <a:rPr lang="cs-CZ" sz="900" dirty="0" err="1" smtClean="0">
                <a:latin typeface="Verdana" pitchFamily="34" charset="0"/>
              </a:rPr>
              <a:t>Terrestrial</a:t>
            </a:r>
            <a:r>
              <a:rPr lang="cs-CZ" sz="900" dirty="0" smtClean="0">
                <a:latin typeface="Verdana" pitchFamily="34" charset="0"/>
              </a:rPr>
              <a:t>, určena především pro potřeby NWP.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IRS L2 data – profily teploty, H</a:t>
            </a:r>
            <a:r>
              <a:rPr lang="cs-CZ" sz="900" baseline="-25000" dirty="0" smtClean="0">
                <a:latin typeface="Verdana" pitchFamily="34" charset="0"/>
              </a:rPr>
              <a:t>2</a:t>
            </a:r>
            <a:r>
              <a:rPr lang="cs-CZ" sz="900" dirty="0" smtClean="0">
                <a:latin typeface="Verdana" pitchFamily="34" charset="0"/>
              </a:rPr>
              <a:t>O, O</a:t>
            </a:r>
            <a:r>
              <a:rPr lang="cs-CZ" sz="900" baseline="-25000" dirty="0" smtClean="0">
                <a:latin typeface="Verdana" pitchFamily="34" charset="0"/>
              </a:rPr>
              <a:t>3</a:t>
            </a:r>
            <a:r>
              <a:rPr lang="cs-CZ" sz="900" dirty="0" smtClean="0">
                <a:latin typeface="Verdana" pitchFamily="34" charset="0"/>
              </a:rPr>
              <a:t>, teplota zemského povrchu, jeho emisivita, oblačnost, konvektivní parametry (nowcasting), pro LAC4 (Evropa) L2 data každých 30 minut. Další produkty budou teprve upřesněny. </a:t>
            </a:r>
            <a:endParaRPr lang="cs-CZ" sz="9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0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99" y="2514549"/>
            <a:ext cx="3096344" cy="2321083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MTG-S  InfraRed </a:t>
            </a:r>
            <a:r>
              <a:rPr lang="en-US" sz="1200" b="1" dirty="0">
                <a:solidFill>
                  <a:srgbClr val="FF3300"/>
                </a:solidFill>
              </a:rPr>
              <a:t>Sounder (</a:t>
            </a:r>
            <a:r>
              <a:rPr lang="en-US" sz="1200" b="1" dirty="0" smtClean="0">
                <a:solidFill>
                  <a:srgbClr val="FF3300"/>
                </a:solidFill>
              </a:rPr>
              <a:t>I</a:t>
            </a:r>
            <a:r>
              <a:rPr lang="cs-CZ" sz="1200" b="1" dirty="0" smtClean="0">
                <a:solidFill>
                  <a:srgbClr val="FF3300"/>
                </a:solidFill>
              </a:rPr>
              <a:t>R</a:t>
            </a:r>
            <a:r>
              <a:rPr lang="en-US" sz="1200" b="1" dirty="0" smtClean="0">
                <a:solidFill>
                  <a:srgbClr val="FF3300"/>
                </a:solidFill>
              </a:rPr>
              <a:t>S) </a:t>
            </a:r>
            <a:endParaRPr lang="en-US" sz="1200" b="1" dirty="0">
              <a:solidFill>
                <a:srgbClr val="FF3300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627534"/>
            <a:ext cx="6888138" cy="172819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45937" y="2412926"/>
            <a:ext cx="3894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Porovnání rozsahu IASI (plná černá čára) a IRS (LWIR a MWIR)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699792" y="4290650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Ukázka (simulace) </a:t>
            </a:r>
            <a:r>
              <a:rPr lang="cs-CZ" sz="900" dirty="0" err="1" smtClean="0">
                <a:latin typeface="Verdana" pitchFamily="34" charset="0"/>
              </a:rPr>
              <a:t>Jacobiánů</a:t>
            </a:r>
            <a:r>
              <a:rPr lang="cs-CZ" sz="900" dirty="0" smtClean="0">
                <a:latin typeface="Verdana" pitchFamily="34" charset="0"/>
              </a:rPr>
              <a:t> IRS pro </a:t>
            </a:r>
          </a:p>
          <a:p>
            <a:r>
              <a:rPr lang="cs-CZ" sz="900" dirty="0" smtClean="0">
                <a:latin typeface="Verdana" pitchFamily="34" charset="0"/>
              </a:rPr>
              <a:t>stanovení vertikálních profilů teploty</a:t>
            </a:r>
          </a:p>
        </p:txBody>
      </p:sp>
    </p:spTree>
    <p:extLst>
      <p:ext uri="{BB962C8B-B14F-4D97-AF65-F5344CB8AC3E}">
        <p14:creationId xmlns:p14="http://schemas.microsoft.com/office/powerpoint/2010/main" val="28871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0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5616" y="1801148"/>
            <a:ext cx="65893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Aktivní</a:t>
            </a:r>
            <a:r>
              <a:rPr lang="cs-CZ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vertikální družicová sondáž atmosféry</a:t>
            </a:r>
          </a:p>
          <a:p>
            <a:pPr algn="ctr">
              <a:defRPr/>
            </a:pPr>
            <a:endParaRPr lang="cs-CZ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(lidary a radary)</a:t>
            </a:r>
          </a:p>
        </p:txBody>
      </p:sp>
    </p:spTree>
    <p:extLst>
      <p:ext uri="{BB962C8B-B14F-4D97-AF65-F5344CB8AC3E}">
        <p14:creationId xmlns:p14="http://schemas.microsoft.com/office/powerpoint/2010/main" val="341025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5616" y="1801148"/>
            <a:ext cx="65893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Družice CloudSat a CALIPSO</a:t>
            </a:r>
          </a:p>
        </p:txBody>
      </p:sp>
    </p:spTree>
    <p:extLst>
      <p:ext uri="{BB962C8B-B14F-4D97-AF65-F5344CB8AC3E}">
        <p14:creationId xmlns:p14="http://schemas.microsoft.com/office/powerpoint/2010/main" val="7819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M:\druzice - ruzne ostatni\A-Train_2011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7534"/>
            <a:ext cx="7344816" cy="3901933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9512" y="134511"/>
            <a:ext cx="85011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Družice </a:t>
            </a:r>
            <a:r>
              <a:rPr lang="cs-CZ" sz="1200" b="1" dirty="0" smtClean="0">
                <a:solidFill>
                  <a:srgbClr val="FF3300"/>
                </a:solidFill>
                <a:cs typeface="Arial" panose="020B0604020202020204" pitchFamily="34" charset="0"/>
              </a:rPr>
              <a:t>CloudSat </a:t>
            </a:r>
            <a:r>
              <a:rPr lang="cs-CZ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a</a:t>
            </a:r>
            <a:r>
              <a:rPr lang="cs-CZ" sz="1200" b="1" dirty="0" smtClean="0">
                <a:solidFill>
                  <a:srgbClr val="FF3300"/>
                </a:solidFill>
                <a:cs typeface="Arial" panose="020B0604020202020204" pitchFamily="34" charset="0"/>
              </a:rPr>
              <a:t> CALIPSO</a:t>
            </a:r>
            <a:r>
              <a:rPr lang="cs-CZ" sz="1200" dirty="0" smtClean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cs-CZ" sz="1100" dirty="0" smtClean="0">
                <a:solidFill>
                  <a:prstClr val="white"/>
                </a:solidFill>
                <a:cs typeface="Arial" panose="020B0604020202020204" pitchFamily="34" charset="0"/>
              </a:rPr>
              <a:t>–</a:t>
            </a:r>
            <a:r>
              <a:rPr lang="en-US" sz="1100" dirty="0" smtClean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cs-CZ" sz="1100" dirty="0" smtClean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cs-CZ" sz="1000" dirty="0" smtClean="0">
                <a:solidFill>
                  <a:prstClr val="white"/>
                </a:solidFill>
                <a:cs typeface="Arial" panose="020B0604020202020204" pitchFamily="34" charset="0"/>
              </a:rPr>
              <a:t>původně (do února 2018) součást seskupení družic „A-</a:t>
            </a:r>
            <a:r>
              <a:rPr lang="cs-CZ" sz="10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Train</a:t>
            </a:r>
            <a:r>
              <a:rPr lang="en-US" sz="1000" dirty="0" smtClean="0">
                <a:solidFill>
                  <a:prstClr val="white"/>
                </a:solidFill>
                <a:cs typeface="Arial" panose="020B0604020202020204" pitchFamily="34" charset="0"/>
              </a:rPr>
              <a:t>”</a:t>
            </a:r>
            <a:r>
              <a:rPr lang="cs-CZ" sz="1000" dirty="0" smtClean="0">
                <a:solidFill>
                  <a:prstClr val="white"/>
                </a:solidFill>
                <a:cs typeface="Arial" panose="020B0604020202020204" pitchFamily="34" charset="0"/>
              </a:rPr>
              <a:t>, od září 2018 samostatná formace obou družic na společné nižší dráze (více informací </a:t>
            </a:r>
            <a:r>
              <a:rPr lang="cs-CZ" sz="1000" dirty="0" smtClean="0">
                <a:solidFill>
                  <a:prstClr val="white"/>
                </a:solidFill>
                <a:cs typeface="Arial" panose="020B0604020202020204" pitchFamily="34" charset="0"/>
                <a:hlinkClick r:id="rId4"/>
              </a:rPr>
              <a:t>zde</a:t>
            </a:r>
            <a:r>
              <a:rPr lang="cs-CZ" sz="1000" dirty="0" smtClean="0">
                <a:solidFill>
                  <a:prstClr val="white"/>
                </a:solidFill>
                <a:cs typeface="Arial" panose="020B0604020202020204" pitchFamily="34" charset="0"/>
              </a:rPr>
              <a:t>)</a:t>
            </a:r>
            <a:endParaRPr lang="en-US" sz="1000" dirty="0" smtClean="0">
              <a:solidFill>
                <a:srgbClr val="FFCC66"/>
              </a:solidFill>
              <a:cs typeface="Arial" panose="020B0604020202020204" pitchFamily="34" charset="0"/>
            </a:endParaRP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1547695" y="4587974"/>
            <a:ext cx="603565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rgbClr val="FFFFFF"/>
                </a:solidFill>
                <a:cs typeface="Arial" panose="020B0604020202020204" pitchFamily="34" charset="0"/>
              </a:rPr>
              <a:t>A-Train</a:t>
            </a:r>
            <a:r>
              <a:rPr lang="en-US" sz="900" b="1" i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rgbClr val="FFFFFF"/>
                </a:solidFill>
                <a:cs typeface="Arial" panose="020B0604020202020204" pitchFamily="34" charset="0"/>
              </a:rPr>
              <a:t>= „The Afternoon Train” (1:30 p.m.) </a:t>
            </a: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nebo též </a:t>
            </a:r>
            <a:r>
              <a:rPr lang="en-US" sz="900" dirty="0">
                <a:solidFill>
                  <a:srgbClr val="FFFFFF"/>
                </a:solidFill>
                <a:cs typeface="Arial" panose="020B0604020202020204" pitchFamily="34" charset="0"/>
              </a:rPr>
              <a:t> „Aqua Train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”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, 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  <a:hlinkClick r:id="rId5"/>
              </a:rPr>
              <a:t>http://atrain.nasa.gov/</a:t>
            </a:r>
            <a:endParaRPr lang="en-US" sz="900" b="1" dirty="0">
              <a:solidFill>
                <a:srgbClr val="777777"/>
              </a:solidFill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547664" y="4731990"/>
            <a:ext cx="55356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Aqua</a:t>
            </a:r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: 2002/05/04, </a:t>
            </a:r>
            <a:r>
              <a:rPr lang="cs-CZ" sz="900" dirty="0" smtClean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solidFill>
                  <a:srgbClr val="FF3300"/>
                </a:solidFill>
                <a:cs typeface="Arial" panose="020B0604020202020204" pitchFamily="34" charset="0"/>
              </a:rPr>
              <a:t>CloudSat</a:t>
            </a:r>
            <a:r>
              <a:rPr lang="cs-CZ" sz="900" dirty="0" smtClean="0">
                <a:solidFill>
                  <a:srgbClr val="FF3300"/>
                </a:solidFill>
                <a:cs typeface="Arial" panose="020B0604020202020204" pitchFamily="34" charset="0"/>
              </a:rPr>
              <a:t> a</a:t>
            </a:r>
            <a:r>
              <a:rPr lang="en-US" sz="900" dirty="0" smtClean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srgbClr val="FF3300"/>
                </a:solidFill>
                <a:cs typeface="Arial" panose="020B0604020202020204" pitchFamily="34" charset="0"/>
              </a:rPr>
              <a:t>CALIPSO</a:t>
            </a:r>
            <a:r>
              <a:rPr lang="en-US" sz="900" dirty="0">
                <a:solidFill>
                  <a:srgbClr val="FF3300"/>
                </a:solidFill>
                <a:cs typeface="Arial" panose="020B0604020202020204" pitchFamily="34" charset="0"/>
              </a:rPr>
              <a:t>: </a:t>
            </a:r>
            <a:r>
              <a:rPr lang="en-US" sz="900" b="1" dirty="0" smtClean="0">
                <a:solidFill>
                  <a:srgbClr val="FF3300"/>
                </a:solidFill>
                <a:cs typeface="Arial" panose="020B0604020202020204" pitchFamily="34" charset="0"/>
              </a:rPr>
              <a:t>2006/04/28</a:t>
            </a:r>
            <a:r>
              <a:rPr lang="cs-CZ" sz="900" b="1" dirty="0" smtClean="0">
                <a:solidFill>
                  <a:srgbClr val="FF3300"/>
                </a:solidFill>
                <a:cs typeface="Arial" panose="020B0604020202020204" pitchFamily="34" charset="0"/>
              </a:rPr>
              <a:t> (společný start)</a:t>
            </a:r>
            <a:endParaRPr lang="en-US" sz="900" b="1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1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" descr="O:\### The-very-best-of_A-Train storms\20100126 Australia\20100126-1630_Australia_CloudSat-profi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1275606"/>
            <a:ext cx="8640000" cy="256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512" y="107156"/>
            <a:ext cx="6408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FF3300"/>
                </a:solidFill>
              </a:rPr>
              <a:t>CloudSat</a:t>
            </a:r>
            <a:r>
              <a:rPr lang="cs-CZ" sz="1100" b="1" dirty="0" smtClean="0">
                <a:solidFill>
                  <a:srgbClr val="FFFFFF"/>
                </a:solidFill>
              </a:rPr>
              <a:t>  –  </a:t>
            </a:r>
            <a:r>
              <a:rPr lang="cs-CZ" sz="1100" dirty="0">
                <a:solidFill>
                  <a:schemeClr val="bg1"/>
                </a:solidFill>
              </a:rPr>
              <a:t>přístroj </a:t>
            </a:r>
            <a:r>
              <a:rPr lang="cs-CZ" sz="1100" b="1" dirty="0" smtClean="0">
                <a:solidFill>
                  <a:srgbClr val="FFFFFF"/>
                </a:solidFill>
              </a:rPr>
              <a:t>C</a:t>
            </a:r>
            <a:r>
              <a:rPr lang="en-US" sz="1100" b="1" dirty="0" smtClean="0">
                <a:solidFill>
                  <a:srgbClr val="FFFFFF"/>
                </a:solidFill>
              </a:rPr>
              <a:t>loud </a:t>
            </a:r>
            <a:r>
              <a:rPr lang="en-US" sz="1100" b="1" dirty="0">
                <a:solidFill>
                  <a:srgbClr val="FFFFFF"/>
                </a:solidFill>
              </a:rPr>
              <a:t>Profiling Radar (CPR</a:t>
            </a:r>
            <a:r>
              <a:rPr lang="en-US" sz="1100" b="1" dirty="0" smtClean="0">
                <a:solidFill>
                  <a:srgbClr val="FFFFFF"/>
                </a:solidFill>
              </a:rPr>
              <a:t>)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10247" name="TextovéPole 9"/>
          <p:cNvSpPr txBox="1">
            <a:spLocks noChangeArrowheads="1"/>
          </p:cNvSpPr>
          <p:nvPr/>
        </p:nvSpPr>
        <p:spPr bwMode="auto">
          <a:xfrm>
            <a:off x="1619672" y="4011910"/>
            <a:ext cx="6192688" cy="77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0" tIns="72000" rIns="108000" bIns="72000">
            <a:spAutoFit/>
          </a:bodyPr>
          <a:lstStyle/>
          <a:p>
            <a:r>
              <a:rPr lang="en-US" sz="900" dirty="0"/>
              <a:t>94 GHz (~ 3 mm</a:t>
            </a:r>
            <a:r>
              <a:rPr lang="en-US" sz="900" dirty="0" smtClean="0"/>
              <a:t>)</a:t>
            </a:r>
            <a:r>
              <a:rPr lang="cs-CZ" sz="900" dirty="0" smtClean="0"/>
              <a:t>, vertikální profil oblačnosti a srážek v rovině oběžné dráhy družice (kolmo na zem)</a:t>
            </a:r>
          </a:p>
          <a:p>
            <a:endParaRPr lang="en-US" sz="500" dirty="0"/>
          </a:p>
          <a:p>
            <a:r>
              <a:rPr lang="en-US" sz="900" dirty="0"/>
              <a:t> - </a:t>
            </a:r>
            <a:r>
              <a:rPr lang="cs-CZ" sz="900" dirty="0" smtClean="0"/>
              <a:t>horizontální rozlišení přibližně</a:t>
            </a:r>
            <a:r>
              <a:rPr lang="en-US" sz="900" dirty="0" smtClean="0"/>
              <a:t> </a:t>
            </a:r>
            <a:r>
              <a:rPr lang="en-US" sz="900" dirty="0"/>
              <a:t>1.4 </a:t>
            </a:r>
            <a:r>
              <a:rPr lang="en-US" sz="900" dirty="0" smtClean="0"/>
              <a:t>km</a:t>
            </a:r>
            <a:endParaRPr lang="cs-CZ" sz="900" dirty="0" smtClean="0"/>
          </a:p>
          <a:p>
            <a:r>
              <a:rPr lang="en-US" sz="900" dirty="0" smtClean="0"/>
              <a:t> </a:t>
            </a:r>
            <a:r>
              <a:rPr lang="en-US" sz="900" dirty="0"/>
              <a:t>- </a:t>
            </a:r>
            <a:r>
              <a:rPr lang="cs-CZ" sz="900" dirty="0" smtClean="0"/>
              <a:t>vertikální rozlišení </a:t>
            </a:r>
            <a:r>
              <a:rPr lang="en-US" sz="900" dirty="0" smtClean="0"/>
              <a:t>500 m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/>
              <a:t> - </a:t>
            </a:r>
            <a:r>
              <a:rPr lang="cs-CZ" sz="900" dirty="0" smtClean="0"/>
              <a:t>měření od zemského povrchu do</a:t>
            </a:r>
            <a:r>
              <a:rPr lang="en-US" sz="900" dirty="0" smtClean="0"/>
              <a:t> </a:t>
            </a:r>
            <a:r>
              <a:rPr lang="en-US" sz="900" dirty="0"/>
              <a:t>30 km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98024" y="411510"/>
            <a:ext cx="340349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latin typeface="Verdana" pitchFamily="34" charset="0"/>
                <a:hlinkClick r:id="rId4"/>
              </a:rPr>
              <a:t>https://cloudsat.atmos.colostate.edu</a:t>
            </a:r>
            <a:r>
              <a:rPr lang="cs-CZ" sz="1000" dirty="0" smtClean="0">
                <a:latin typeface="Verdana" pitchFamily="34" charset="0"/>
                <a:hlinkClick r:id="rId4"/>
              </a:rPr>
              <a:t>/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r>
              <a:rPr lang="cs-CZ" sz="1000" dirty="0">
                <a:latin typeface="Verdana" pitchFamily="34" charset="0"/>
                <a:hlinkClick r:id="rId5"/>
              </a:rPr>
              <a:t>https://www.nasa.gov/mission_pages/cloudsat</a:t>
            </a:r>
            <a:r>
              <a:rPr lang="cs-CZ" sz="1000" dirty="0" smtClean="0">
                <a:latin typeface="Verdana" pitchFamily="34" charset="0"/>
                <a:hlinkClick r:id="rId5"/>
              </a:rPr>
              <a:t>/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endParaRPr lang="cs-CZ" sz="1000" dirty="0">
              <a:latin typeface="Verdana" pitchFamily="34" charset="0"/>
            </a:endParaRPr>
          </a:p>
          <a:p>
            <a:r>
              <a:rPr lang="cs-CZ" sz="900" u="sng" smtClean="0">
                <a:solidFill>
                  <a:schemeClr val="bg1"/>
                </a:solidFill>
                <a:latin typeface="Verdana" pitchFamily="34" charset="0"/>
              </a:rPr>
              <a:t>ukončení měření</a:t>
            </a:r>
            <a:r>
              <a:rPr lang="cs-CZ" sz="900" smtClean="0">
                <a:solidFill>
                  <a:schemeClr val="bg1"/>
                </a:solidFill>
                <a:latin typeface="Verdana" pitchFamily="34" charset="0"/>
              </a:rPr>
              <a:t>:  20. prosince 2023</a:t>
            </a:r>
            <a:endParaRPr lang="cs-CZ" sz="9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1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611999"/>
            <a:ext cx="7595604" cy="360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76000" y="4788000"/>
            <a:ext cx="490871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>
                <a:latin typeface="Verdana" pitchFamily="34" charset="0"/>
              </a:rPr>
              <a:t>zdroj: </a:t>
            </a:r>
            <a:r>
              <a:rPr lang="cs-CZ" sz="700" dirty="0">
                <a:latin typeface="Verdana" pitchFamily="34" charset="0"/>
                <a:hlinkClick r:id="rId4"/>
              </a:rPr>
              <a:t>https://www.star.nesdis.noaa.gov/jpss/documents/AMM_All/CrIS_SDR/Validated/Bell_Met[1].</a:t>
            </a:r>
            <a:r>
              <a:rPr lang="cs-CZ" sz="700" dirty="0" smtClean="0">
                <a:latin typeface="Verdana" pitchFamily="34" charset="0"/>
                <a:hlinkClick r:id="rId4"/>
              </a:rPr>
              <a:t>pdf</a:t>
            </a:r>
            <a:r>
              <a:rPr lang="cs-CZ" sz="700" dirty="0" smtClean="0">
                <a:latin typeface="Verdana" pitchFamily="34" charset="0"/>
              </a:rPr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323528" y="195486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Podstata </a:t>
            </a:r>
            <a:r>
              <a:rPr lang="cs-CZ" sz="1400" dirty="0">
                <a:cs typeface="Arial" panose="020B0604020202020204" pitchFamily="34" charset="0"/>
              </a:rPr>
              <a:t>metod pasivní vertikální </a:t>
            </a:r>
            <a:r>
              <a:rPr lang="cs-CZ" sz="1400" dirty="0" smtClean="0">
                <a:cs typeface="Arial" panose="020B0604020202020204" pitchFamily="34" charset="0"/>
              </a:rPr>
              <a:t>hyperspektrální sondáže atmosféry – CrIS, IASI a AIRS</a:t>
            </a:r>
            <a:endParaRPr lang="cs-CZ" sz="1400" dirty="0"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4259872"/>
            <a:ext cx="7776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000" dirty="0" smtClean="0">
                <a:latin typeface="Verdana" pitchFamily="34" charset="0"/>
              </a:rPr>
              <a:t>Zatímco u MW přístrojů se počty spektrálních kanálů pohybují řádově v jednotkách až desítkách, moderní IR sondážní přístroje pracují s počty kanálů ve stovkách až několika tisících – proto termín </a:t>
            </a:r>
            <a:r>
              <a:rPr lang="cs-CZ" sz="1000" u="sng" dirty="0" smtClean="0">
                <a:latin typeface="Verdana" pitchFamily="34" charset="0"/>
              </a:rPr>
              <a:t>hyperspektrální</a:t>
            </a:r>
            <a:r>
              <a:rPr lang="cs-CZ" sz="1000" dirty="0" smtClean="0">
                <a:latin typeface="Verdana" pitchFamily="34" charset="0"/>
              </a:rPr>
              <a:t> sondáž atmosféry. Zde příklady váhových funkcí CrIS, IASI a AIRS pro kanály mající maximum své váhové funkce do hladiny 20 km.</a:t>
            </a:r>
          </a:p>
        </p:txBody>
      </p:sp>
    </p:spTree>
    <p:extLst>
      <p:ext uri="{BB962C8B-B14F-4D97-AF65-F5344CB8AC3E}">
        <p14:creationId xmlns:p14="http://schemas.microsoft.com/office/powerpoint/2010/main" val="30790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203598"/>
            <a:ext cx="8640000" cy="2821712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2" y="107156"/>
            <a:ext cx="79208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FF3300"/>
                </a:solidFill>
              </a:rPr>
              <a:t>CALIPSO</a:t>
            </a:r>
            <a:r>
              <a:rPr lang="cs-CZ" sz="1100" b="1" dirty="0" smtClean="0">
                <a:solidFill>
                  <a:schemeClr val="bg1"/>
                </a:solidFill>
              </a:rPr>
              <a:t>  –  </a:t>
            </a:r>
            <a:r>
              <a:rPr lang="cs-CZ" sz="1100" dirty="0" smtClean="0">
                <a:solidFill>
                  <a:schemeClr val="bg1"/>
                </a:solidFill>
              </a:rPr>
              <a:t>přístroj </a:t>
            </a:r>
            <a:r>
              <a:rPr lang="cs-CZ" sz="1100" b="1" dirty="0" smtClean="0">
                <a:solidFill>
                  <a:schemeClr val="bg1"/>
                </a:solidFill>
              </a:rPr>
              <a:t>C</a:t>
            </a:r>
            <a:r>
              <a:rPr lang="en-US" sz="1100" b="1" dirty="0" smtClean="0">
                <a:solidFill>
                  <a:schemeClr val="bg1"/>
                </a:solidFill>
              </a:rPr>
              <a:t>loud-Aerosol </a:t>
            </a:r>
            <a:r>
              <a:rPr lang="en-US" sz="1100" b="1" dirty="0">
                <a:solidFill>
                  <a:schemeClr val="bg1"/>
                </a:solidFill>
              </a:rPr>
              <a:t>Lidar with Orthogonal Polarization 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(CALIOP</a:t>
            </a:r>
            <a:r>
              <a:rPr lang="en-US" sz="1100" b="1" dirty="0" smtClean="0">
                <a:solidFill>
                  <a:schemeClr val="bg1"/>
                </a:solidFill>
              </a:rPr>
              <a:t>)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02325" y="411510"/>
            <a:ext cx="321754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latin typeface="Verdana" pitchFamily="34" charset="0"/>
                <a:hlinkClick r:id="rId4"/>
              </a:rPr>
              <a:t>https://</a:t>
            </a:r>
            <a:r>
              <a:rPr lang="cs-CZ" sz="1000" dirty="0" smtClean="0">
                <a:latin typeface="Verdana" pitchFamily="34" charset="0"/>
                <a:hlinkClick r:id="rId4"/>
              </a:rPr>
              <a:t>calipso.cnes.fr/en/CALIPSO/index.htm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r>
              <a:rPr lang="cs-CZ" sz="1000" dirty="0">
                <a:latin typeface="Verdana" pitchFamily="34" charset="0"/>
                <a:hlinkClick r:id="rId5"/>
              </a:rPr>
              <a:t>https://www-calipso.larc.nasa.gov</a:t>
            </a:r>
            <a:r>
              <a:rPr lang="cs-CZ" sz="1000" dirty="0" smtClean="0">
                <a:latin typeface="Verdana" pitchFamily="34" charset="0"/>
                <a:hlinkClick r:id="rId5"/>
              </a:rPr>
              <a:t>/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endParaRPr lang="cs-CZ" sz="1000" dirty="0">
              <a:latin typeface="Verdana" pitchFamily="34" charset="0"/>
            </a:endParaRPr>
          </a:p>
          <a:p>
            <a:r>
              <a:rPr lang="cs-CZ" sz="900" u="sng">
                <a:solidFill>
                  <a:schemeClr val="bg1"/>
                </a:solidFill>
                <a:latin typeface="Verdana" pitchFamily="34" charset="0"/>
              </a:rPr>
              <a:t>ukončení měření</a:t>
            </a:r>
            <a:r>
              <a:rPr lang="cs-CZ" sz="900">
                <a:solidFill>
                  <a:schemeClr val="bg1"/>
                </a:solidFill>
                <a:latin typeface="Verdana" pitchFamily="34" charset="0"/>
              </a:rPr>
              <a:t>:  1</a:t>
            </a:r>
            <a:r>
              <a:rPr lang="cs-CZ" sz="900" smtClean="0">
                <a:solidFill>
                  <a:schemeClr val="bg1"/>
                </a:solidFill>
                <a:latin typeface="Verdana" pitchFamily="34" charset="0"/>
              </a:rPr>
              <a:t>. srpna 2023</a:t>
            </a:r>
            <a:endParaRPr lang="cs-CZ" sz="9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" name="TextovéPole 10"/>
          <p:cNvSpPr txBox="1">
            <a:spLocks noChangeArrowheads="1"/>
          </p:cNvSpPr>
          <p:nvPr/>
        </p:nvSpPr>
        <p:spPr bwMode="auto">
          <a:xfrm>
            <a:off x="1896516" y="4155926"/>
            <a:ext cx="5555804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/>
              <a:t>1064 </a:t>
            </a:r>
            <a:r>
              <a:rPr lang="en-US" sz="900" dirty="0" smtClean="0"/>
              <a:t>nm </a:t>
            </a:r>
            <a:r>
              <a:rPr lang="cs-CZ" sz="900" dirty="0" smtClean="0"/>
              <a:t> </a:t>
            </a:r>
            <a:r>
              <a:rPr lang="en-US" sz="900" dirty="0" smtClean="0"/>
              <a:t>(</a:t>
            </a:r>
            <a:r>
              <a:rPr lang="cs-CZ" sz="900" dirty="0" smtClean="0"/>
              <a:t>zpětný rozptyl</a:t>
            </a:r>
            <a:r>
              <a:rPr lang="en-US" sz="900" dirty="0" smtClean="0"/>
              <a:t>, </a:t>
            </a:r>
            <a:r>
              <a:rPr lang="en-US" sz="900" dirty="0"/>
              <a:t>1 </a:t>
            </a:r>
            <a:r>
              <a:rPr lang="cs-CZ" sz="900" dirty="0" smtClean="0"/>
              <a:t>kanál</a:t>
            </a:r>
            <a:r>
              <a:rPr lang="en-US" sz="900" dirty="0" smtClean="0"/>
              <a:t>)</a:t>
            </a:r>
            <a:r>
              <a:rPr lang="cs-CZ" sz="900" dirty="0" smtClean="0"/>
              <a:t>,   </a:t>
            </a:r>
            <a:r>
              <a:rPr lang="en-US" sz="900" dirty="0" smtClean="0"/>
              <a:t>532 </a:t>
            </a:r>
            <a:r>
              <a:rPr lang="en-US" sz="900" dirty="0"/>
              <a:t>nm </a:t>
            </a:r>
            <a:r>
              <a:rPr lang="cs-CZ" sz="900" dirty="0" smtClean="0"/>
              <a:t> </a:t>
            </a:r>
            <a:r>
              <a:rPr lang="en-US" sz="900" dirty="0" smtClean="0"/>
              <a:t>(</a:t>
            </a:r>
            <a:r>
              <a:rPr lang="cs-CZ" sz="900" dirty="0" smtClean="0"/>
              <a:t>zpětný rozptyl, </a:t>
            </a:r>
            <a:r>
              <a:rPr lang="en-US" sz="900" dirty="0" smtClean="0"/>
              <a:t>2 </a:t>
            </a:r>
            <a:r>
              <a:rPr lang="cs-CZ" sz="900" dirty="0" smtClean="0"/>
              <a:t>kanály s kolmou polarizací</a:t>
            </a:r>
            <a:r>
              <a:rPr lang="en-US" sz="900" dirty="0" smtClean="0"/>
              <a:t>)</a:t>
            </a:r>
            <a:r>
              <a:rPr lang="cs-CZ" sz="900" dirty="0"/>
              <a:t/>
            </a:r>
            <a:br>
              <a:rPr lang="cs-CZ" sz="900" dirty="0"/>
            </a:br>
            <a:r>
              <a:rPr lang="cs-CZ" sz="900" dirty="0"/>
              <a:t>vertikální profil oblačnosti a </a:t>
            </a:r>
            <a:r>
              <a:rPr lang="cs-CZ" sz="900" dirty="0" smtClean="0"/>
              <a:t>aerosolů </a:t>
            </a:r>
            <a:r>
              <a:rPr lang="cs-CZ" sz="900" dirty="0"/>
              <a:t>v rovině oběžné dráhy družice (kolmo na zem)</a:t>
            </a:r>
          </a:p>
          <a:p>
            <a:endParaRPr lang="en-US" sz="500" dirty="0"/>
          </a:p>
          <a:p>
            <a:r>
              <a:rPr lang="en-US" sz="900" dirty="0"/>
              <a:t> - </a:t>
            </a:r>
            <a:r>
              <a:rPr lang="cs-CZ" sz="900" dirty="0" smtClean="0"/>
              <a:t>vertikální rozlišení</a:t>
            </a:r>
            <a:r>
              <a:rPr lang="en-US" sz="900" dirty="0" smtClean="0"/>
              <a:t> 30</a:t>
            </a:r>
            <a:r>
              <a:rPr lang="cs-CZ" sz="900" dirty="0" smtClean="0"/>
              <a:t> </a:t>
            </a:r>
            <a:r>
              <a:rPr lang="en-US" sz="900" dirty="0" smtClean="0"/>
              <a:t>-</a:t>
            </a:r>
            <a:r>
              <a:rPr lang="cs-CZ" sz="900" dirty="0" smtClean="0"/>
              <a:t> </a:t>
            </a:r>
            <a:r>
              <a:rPr lang="en-US" sz="900" dirty="0" smtClean="0"/>
              <a:t>60 </a:t>
            </a:r>
            <a:r>
              <a:rPr lang="en-US" sz="900" dirty="0"/>
              <a:t>m</a:t>
            </a:r>
          </a:p>
          <a:p>
            <a:r>
              <a:rPr lang="en-US" sz="900" dirty="0"/>
              <a:t> - </a:t>
            </a:r>
            <a:r>
              <a:rPr lang="cs-CZ" sz="900" dirty="0" smtClean="0"/>
              <a:t>horizontální rozlišení (podél dráhy) </a:t>
            </a:r>
            <a:r>
              <a:rPr lang="en-US" sz="900" dirty="0" smtClean="0"/>
              <a:t>333 </a:t>
            </a:r>
            <a:r>
              <a:rPr lang="en-US" sz="9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13783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107156"/>
            <a:ext cx="79208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FF3300"/>
                </a:solidFill>
              </a:rPr>
              <a:t>CALIPSO</a:t>
            </a:r>
            <a:r>
              <a:rPr lang="cs-CZ" sz="1100" b="1" dirty="0" smtClean="0">
                <a:solidFill>
                  <a:schemeClr val="bg1"/>
                </a:solidFill>
              </a:rPr>
              <a:t>  –  </a:t>
            </a:r>
            <a:r>
              <a:rPr lang="cs-CZ" sz="1100" dirty="0" smtClean="0">
                <a:solidFill>
                  <a:schemeClr val="bg1"/>
                </a:solidFill>
              </a:rPr>
              <a:t>další podpůrné přístroje družice: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2295" name="Obrázek 11" descr="127079main_payload.j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023578"/>
            <a:ext cx="2832315" cy="2124236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2296" name="TextovéPole 8"/>
          <p:cNvSpPr txBox="1">
            <a:spLocks noChangeArrowheads="1"/>
          </p:cNvSpPr>
          <p:nvPr/>
        </p:nvSpPr>
        <p:spPr bwMode="auto">
          <a:xfrm>
            <a:off x="899592" y="1044481"/>
            <a:ext cx="360039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FF3300"/>
                </a:solidFill>
              </a:rPr>
              <a:t>CALIPSO </a:t>
            </a:r>
            <a:r>
              <a:rPr lang="en-US" sz="1000" b="1" dirty="0">
                <a:solidFill>
                  <a:srgbClr val="FF3300"/>
                </a:solidFill>
              </a:rPr>
              <a:t>Wide Field Camera (WFC)</a:t>
            </a:r>
            <a:r>
              <a:rPr lang="en-US" sz="900" dirty="0">
                <a:solidFill>
                  <a:srgbClr val="FF3300"/>
                </a:solidFill>
              </a:rPr>
              <a:t>  </a:t>
            </a:r>
          </a:p>
          <a:p>
            <a:endParaRPr lang="en-US" sz="900" dirty="0"/>
          </a:p>
          <a:p>
            <a:r>
              <a:rPr lang="cs-CZ" sz="900" dirty="0" smtClean="0"/>
              <a:t>rozlišení </a:t>
            </a:r>
            <a:r>
              <a:rPr lang="en-US" sz="900" dirty="0" smtClean="0"/>
              <a:t>125 </a:t>
            </a:r>
            <a:r>
              <a:rPr lang="en-US" sz="900" dirty="0"/>
              <a:t>m / 1 </a:t>
            </a:r>
            <a:r>
              <a:rPr lang="en-US" sz="900" dirty="0" smtClean="0"/>
              <a:t>km</a:t>
            </a:r>
            <a:endParaRPr lang="en-US" sz="900" dirty="0"/>
          </a:p>
          <a:p>
            <a:r>
              <a:rPr lang="cs-CZ" sz="900" dirty="0" smtClean="0"/>
              <a:t>šířka pásu dat:  </a:t>
            </a:r>
            <a:r>
              <a:rPr lang="en-US" sz="900" dirty="0" smtClean="0"/>
              <a:t>61 km</a:t>
            </a:r>
            <a:endParaRPr lang="en-US" sz="900" dirty="0"/>
          </a:p>
          <a:p>
            <a:endParaRPr lang="en-US" sz="900" dirty="0"/>
          </a:p>
          <a:p>
            <a:r>
              <a:rPr lang="en-US" sz="1000" b="1" dirty="0">
                <a:solidFill>
                  <a:srgbClr val="FF3300"/>
                </a:solidFill>
              </a:rPr>
              <a:t>CALIPSO Infrared Imaging Radiometer (IIR)</a:t>
            </a:r>
            <a:r>
              <a:rPr lang="en-US" sz="900" dirty="0">
                <a:solidFill>
                  <a:srgbClr val="FF3300"/>
                </a:solidFill>
              </a:rPr>
              <a:t>  </a:t>
            </a:r>
            <a:br>
              <a:rPr lang="en-US" sz="900" dirty="0">
                <a:solidFill>
                  <a:srgbClr val="FF3300"/>
                </a:solidFill>
              </a:rPr>
            </a:br>
            <a:endParaRPr lang="en-US" sz="900" dirty="0">
              <a:solidFill>
                <a:srgbClr val="FF3300"/>
              </a:solidFill>
            </a:endParaRPr>
          </a:p>
          <a:p>
            <a:r>
              <a:rPr lang="cs-CZ" sz="900" dirty="0" smtClean="0"/>
              <a:t>rozlišení </a:t>
            </a:r>
            <a:r>
              <a:rPr lang="en-US" sz="900" dirty="0" smtClean="0"/>
              <a:t>1 km</a:t>
            </a:r>
            <a:endParaRPr lang="cs-CZ" sz="900" dirty="0" smtClean="0"/>
          </a:p>
          <a:p>
            <a:r>
              <a:rPr lang="cs-CZ" sz="900" dirty="0"/>
              <a:t>šířka pásu dat: </a:t>
            </a:r>
            <a:r>
              <a:rPr lang="en-US" sz="900" dirty="0" smtClean="0"/>
              <a:t>64 k</a:t>
            </a:r>
            <a:r>
              <a:rPr lang="cs-CZ" sz="900" dirty="0" smtClean="0"/>
              <a:t>m </a:t>
            </a:r>
            <a:endParaRPr lang="en-US" sz="900" dirty="0"/>
          </a:p>
          <a:p>
            <a:r>
              <a:rPr lang="en-US" sz="900" dirty="0"/>
              <a:t>IR </a:t>
            </a:r>
            <a:r>
              <a:rPr lang="cs-CZ" sz="900" dirty="0" smtClean="0"/>
              <a:t>kanály</a:t>
            </a:r>
            <a:r>
              <a:rPr lang="en-US" sz="900" dirty="0" smtClean="0"/>
              <a:t>  </a:t>
            </a:r>
            <a:r>
              <a:rPr lang="en-US" sz="900" dirty="0"/>
              <a:t>8.7, 10.6 and 12 </a:t>
            </a:r>
            <a:r>
              <a:rPr lang="en-US" sz="900" dirty="0" smtClean="0"/>
              <a:t>µm</a:t>
            </a:r>
            <a:endParaRPr lang="cs-CZ" sz="900" dirty="0" smtClean="0"/>
          </a:p>
          <a:p>
            <a:endParaRPr lang="cs-CZ" sz="900" dirty="0" smtClean="0"/>
          </a:p>
          <a:p>
            <a:endParaRPr lang="cs-CZ" sz="900" dirty="0" smtClean="0"/>
          </a:p>
          <a:p>
            <a:endParaRPr lang="cs-CZ" sz="900" dirty="0"/>
          </a:p>
          <a:p>
            <a:r>
              <a:rPr lang="cs-CZ" sz="900" dirty="0" smtClean="0"/>
              <a:t>Oba přístroje vycentrovány na trajektorii CALIOP</a:t>
            </a:r>
            <a:endParaRPr lang="en-US" sz="900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528" y="2283718"/>
            <a:ext cx="837560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100" dirty="0" smtClean="0">
                <a:solidFill>
                  <a:schemeClr val="bg1"/>
                </a:solidFill>
              </a:rPr>
              <a:t>Zdroje dat (pro přístup ke stažení dat nutná registrace, náhledy volně dostupné):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3528" y="3468945"/>
            <a:ext cx="58326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100" dirty="0" smtClean="0">
                <a:solidFill>
                  <a:schemeClr val="bg1"/>
                </a:solidFill>
              </a:rPr>
              <a:t>Zpracování a vizualizace </a:t>
            </a:r>
            <a:r>
              <a:rPr lang="cs-CZ" sz="1100" dirty="0">
                <a:solidFill>
                  <a:schemeClr val="bg1"/>
                </a:solidFill>
              </a:rPr>
              <a:t>dat: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827584" y="3807499"/>
            <a:ext cx="69354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7187"/>
            <a:r>
              <a:rPr lang="en-US" sz="1000" b="1" dirty="0" smtClean="0"/>
              <a:t>ccplot</a:t>
            </a:r>
            <a:r>
              <a:rPr lang="en-US" sz="1000" dirty="0" smtClean="0"/>
              <a:t>  </a:t>
            </a:r>
            <a:r>
              <a:rPr lang="en-US" sz="1000" dirty="0"/>
              <a:t>-  CloudSat and CALIPSO </a:t>
            </a:r>
            <a:r>
              <a:rPr lang="en-US" sz="1000" dirty="0" smtClean="0"/>
              <a:t>Plotting </a:t>
            </a:r>
            <a:r>
              <a:rPr lang="en-US" sz="1000" dirty="0"/>
              <a:t>T</a:t>
            </a:r>
            <a:r>
              <a:rPr lang="en-US" sz="1000" dirty="0" smtClean="0"/>
              <a:t>ool,</a:t>
            </a:r>
            <a:r>
              <a:rPr lang="cs-CZ" sz="1000" dirty="0" smtClean="0"/>
              <a:t> freeware,</a:t>
            </a:r>
            <a:r>
              <a:rPr lang="en-US" sz="1000" dirty="0" smtClean="0"/>
              <a:t> </a:t>
            </a:r>
            <a:r>
              <a:rPr lang="en-US" sz="1000" dirty="0">
                <a:hlinkClick r:id="rId3"/>
              </a:rPr>
              <a:t>https://ccplot.org/</a:t>
            </a:r>
            <a:r>
              <a:rPr lang="en-US" sz="1000" i="1" dirty="0"/>
              <a:t>  </a:t>
            </a:r>
            <a:r>
              <a:rPr lang="en-US" sz="1000" dirty="0"/>
              <a:t>(Peter Kuma</a:t>
            </a:r>
            <a:r>
              <a:rPr lang="en-US" sz="1000" dirty="0" smtClean="0"/>
              <a:t>)</a:t>
            </a:r>
            <a:endParaRPr lang="cs-CZ" sz="1000" dirty="0"/>
          </a:p>
          <a:p>
            <a:pPr marL="357187"/>
            <a:endParaRPr lang="cs-CZ" sz="600" b="1" dirty="0" smtClean="0"/>
          </a:p>
          <a:p>
            <a:pPr marL="357187"/>
            <a:r>
              <a:rPr lang="cs-CZ" sz="1000" b="1" dirty="0" smtClean="0"/>
              <a:t>McIDAS-V</a:t>
            </a:r>
            <a:r>
              <a:rPr lang="cs-CZ" sz="1000" dirty="0" smtClean="0"/>
              <a:t> </a:t>
            </a:r>
            <a:r>
              <a:rPr lang="en-US" sz="1000" dirty="0" smtClean="0"/>
              <a:t> </a:t>
            </a:r>
            <a:r>
              <a:rPr lang="en-US" sz="1000" dirty="0"/>
              <a:t>-  freeware, </a:t>
            </a:r>
            <a:r>
              <a:rPr lang="en-US" sz="1000" dirty="0">
                <a:hlinkClick r:id="rId4"/>
              </a:rPr>
              <a:t>https://www.ssec.wisc.edu/mcidas/software/v</a:t>
            </a:r>
            <a:r>
              <a:rPr lang="en-US" sz="1000" dirty="0" smtClean="0">
                <a:hlinkClick r:id="rId4"/>
              </a:rPr>
              <a:t>/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187624" y="2655371"/>
            <a:ext cx="63642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latin typeface="Verdana" pitchFamily="34" charset="0"/>
              </a:rPr>
              <a:t>CloudSat  </a:t>
            </a:r>
            <a:r>
              <a:rPr lang="cs-CZ" sz="1000" dirty="0" smtClean="0">
                <a:latin typeface="Verdana" pitchFamily="34" charset="0"/>
              </a:rPr>
              <a:t>–  </a:t>
            </a:r>
            <a:r>
              <a:rPr lang="cs-CZ" sz="1000" dirty="0" smtClean="0">
                <a:latin typeface="Verdana" pitchFamily="34" charset="0"/>
                <a:hlinkClick r:id="rId5"/>
              </a:rPr>
              <a:t>https://www.cloudsat.cira.colostate.edu/quicklooks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endParaRPr lang="cs-CZ" sz="600" dirty="0">
              <a:latin typeface="Verdana" pitchFamily="34" charset="0"/>
            </a:endParaRPr>
          </a:p>
          <a:p>
            <a:r>
              <a:rPr lang="cs-CZ" sz="1000" dirty="0">
                <a:latin typeface="Verdana" pitchFamily="34" charset="0"/>
              </a:rPr>
              <a:t>CALIPSO  –  </a:t>
            </a:r>
            <a:r>
              <a:rPr lang="cs-CZ" sz="1000" dirty="0">
                <a:latin typeface="Verdana" pitchFamily="34" charset="0"/>
                <a:hlinkClick r:id="rId6"/>
              </a:rPr>
              <a:t>https://</a:t>
            </a:r>
            <a:r>
              <a:rPr lang="cs-CZ" sz="1000" dirty="0" smtClean="0">
                <a:latin typeface="Verdana" pitchFamily="34" charset="0"/>
                <a:hlinkClick r:id="rId6"/>
              </a:rPr>
              <a:t>www-calipso.larc.nasa.gov/products/lidar/browse_images/exp_index.php</a:t>
            </a:r>
            <a:r>
              <a:rPr lang="cs-CZ" sz="1000" dirty="0" smtClean="0">
                <a:latin typeface="Verdana" pitchFamily="34" charset="0"/>
              </a:rPr>
              <a:t> 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512" y="103733"/>
            <a:ext cx="22322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FF3300"/>
                </a:solidFill>
              </a:rPr>
              <a:t>CloudSat a </a:t>
            </a:r>
            <a:r>
              <a:rPr lang="en-US" sz="1400" b="1" dirty="0" smtClean="0">
                <a:solidFill>
                  <a:srgbClr val="FF3300"/>
                </a:solidFill>
              </a:rPr>
              <a:t>CALIPSO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555526"/>
            <a:ext cx="3038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>
                <a:latin typeface="Verdana" pitchFamily="34" charset="0"/>
              </a:rPr>
              <a:t>Hlavní oblasti využití dat CPR a CALIOP: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43608" y="898143"/>
            <a:ext cx="67687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Verdana" pitchFamily="34" charset="0"/>
              </a:rPr>
              <a:t>studie vlastností oblačnosti (mikrofyzika, výška, optická mohutnost, ...) a aerosolů (typ, složení, původ, vlastnosti, ...), včetně různého prachu v atmosféře (z pouštních oblastí, spraš, pyl, ...), kouř z požárů, vulkanický prach, 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>
              <a:latin typeface="Verdan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Verdana" pitchFamily="34" charset="0"/>
              </a:rPr>
              <a:t>využití pro různé studie (včetně vlivu na radiační bilanci, klimatologické dopady, ...), operativní monitorování (lokální, globální), řízení leteckého provozu (při sopečných výbuších výška vleček sopečného prachu), aj.</a:t>
            </a:r>
          </a:p>
        </p:txBody>
      </p:sp>
    </p:spTree>
    <p:extLst>
      <p:ext uri="{BB962C8B-B14F-4D97-AF65-F5344CB8AC3E}">
        <p14:creationId xmlns:p14="http://schemas.microsoft.com/office/powerpoint/2010/main" val="30210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O:\A-TRAIN STORMS\LOJZO_nove\crop\2007-07-16_083600-083744\00cloudsat-refle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157" y="696517"/>
            <a:ext cx="6536531" cy="323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ovéPole 5"/>
          <p:cNvSpPr txBox="1">
            <a:spLocks noChangeArrowheads="1"/>
          </p:cNvSpPr>
          <p:nvPr/>
        </p:nvSpPr>
        <p:spPr bwMode="auto">
          <a:xfrm>
            <a:off x="1729979" y="3750469"/>
            <a:ext cx="530915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50"/>
              <a:t>NORTH</a:t>
            </a:r>
          </a:p>
        </p:txBody>
      </p:sp>
      <p:sp>
        <p:nvSpPr>
          <p:cNvPr id="22533" name="TextovéPole 9"/>
          <p:cNvSpPr txBox="1">
            <a:spLocks noChangeArrowheads="1"/>
          </p:cNvSpPr>
          <p:nvPr/>
        </p:nvSpPr>
        <p:spPr bwMode="auto">
          <a:xfrm>
            <a:off x="1584152" y="4071938"/>
            <a:ext cx="5868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900" dirty="0" smtClean="0"/>
              <a:t>Příklad, kdy CloudSat/CPR detekuje podstatně méně řídké oblačnosti v hladinách kovadliny bouře než CALIPSO/CALIOP (viz následující snímek). V důsledku toho se horní hranice oblačnosti bouře jeví výrazně níže než na měření CALIOP, a naopak přestřelující vrchol se jeví výrazně vyšší oproti okolní oblačnosti.</a:t>
            </a:r>
            <a:endParaRPr lang="en-US" sz="900" dirty="0"/>
          </a:p>
        </p:txBody>
      </p:sp>
      <p:sp>
        <p:nvSpPr>
          <p:cNvPr id="10" name="TextovéPole 4"/>
          <p:cNvSpPr txBox="1">
            <a:spLocks noChangeArrowheads="1"/>
          </p:cNvSpPr>
          <p:nvPr/>
        </p:nvSpPr>
        <p:spPr bwMode="auto">
          <a:xfrm>
            <a:off x="5796136" y="419175"/>
            <a:ext cx="20633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/>
              <a:t>2007-07-16  08:36 UTC  </a:t>
            </a:r>
            <a:r>
              <a:rPr lang="en-US" sz="900" dirty="0" smtClean="0"/>
              <a:t>Mexico</a:t>
            </a:r>
            <a:endParaRPr lang="en-US" sz="900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3528" y="195486"/>
            <a:ext cx="58326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b="1" dirty="0">
                <a:solidFill>
                  <a:srgbClr val="FF3300"/>
                </a:solidFill>
              </a:rPr>
              <a:t>CloudSat a </a:t>
            </a:r>
            <a:r>
              <a:rPr lang="en-US" sz="1200" b="1" dirty="0">
                <a:solidFill>
                  <a:srgbClr val="FF3300"/>
                </a:solidFill>
              </a:rPr>
              <a:t>CALIPSO</a:t>
            </a:r>
            <a:r>
              <a:rPr lang="cs-CZ" sz="1100" b="1" dirty="0">
                <a:solidFill>
                  <a:schemeClr val="bg1"/>
                </a:solidFill>
              </a:rPr>
              <a:t>  –  </a:t>
            </a:r>
            <a:r>
              <a:rPr lang="cs-CZ" sz="1050" dirty="0" smtClean="0">
                <a:solidFill>
                  <a:schemeClr val="bg1"/>
                </a:solidFill>
              </a:rPr>
              <a:t>porovnání dat (stejná konvektivní bouře):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5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O:\A-TRAIN STORMS\LOJZO_nove\crop\2007-07-16_083600-083744\20calipso532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156" y="696517"/>
            <a:ext cx="6643688" cy="323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ovéPole 5"/>
          <p:cNvSpPr txBox="1">
            <a:spLocks noChangeArrowheads="1"/>
          </p:cNvSpPr>
          <p:nvPr/>
        </p:nvSpPr>
        <p:spPr bwMode="auto">
          <a:xfrm>
            <a:off x="1729979" y="3750469"/>
            <a:ext cx="530915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50"/>
              <a:t>NORTH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5796136" y="419175"/>
            <a:ext cx="20633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/>
              <a:t>2007-07-16  08:36 UTC  </a:t>
            </a:r>
            <a:r>
              <a:rPr lang="en-US" sz="900" dirty="0" smtClean="0"/>
              <a:t>Mexico</a:t>
            </a:r>
            <a:endParaRPr lang="en-US" sz="900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23528" y="195486"/>
            <a:ext cx="58326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b="1" dirty="0">
                <a:solidFill>
                  <a:srgbClr val="FF3300"/>
                </a:solidFill>
              </a:rPr>
              <a:t>CloudSat a </a:t>
            </a:r>
            <a:r>
              <a:rPr lang="en-US" sz="1200" b="1" dirty="0">
                <a:solidFill>
                  <a:srgbClr val="FF3300"/>
                </a:solidFill>
              </a:rPr>
              <a:t>CALIPSO</a:t>
            </a:r>
            <a:r>
              <a:rPr lang="cs-CZ" sz="1100" b="1" dirty="0">
                <a:solidFill>
                  <a:schemeClr val="bg1"/>
                </a:solidFill>
              </a:rPr>
              <a:t>  –  </a:t>
            </a:r>
            <a:r>
              <a:rPr lang="cs-CZ" sz="1050" dirty="0" smtClean="0">
                <a:solidFill>
                  <a:schemeClr val="bg1"/>
                </a:solidFill>
              </a:rPr>
              <a:t>porovnání dat (stejná konvektivní bouře):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3" name="TextovéPole 9"/>
          <p:cNvSpPr txBox="1">
            <a:spLocks noChangeArrowheads="1"/>
          </p:cNvSpPr>
          <p:nvPr/>
        </p:nvSpPr>
        <p:spPr bwMode="auto">
          <a:xfrm>
            <a:off x="1584152" y="4071938"/>
            <a:ext cx="5868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900" dirty="0" smtClean="0"/>
              <a:t>Na tomto profilu z CALIPSO/CALIOP je vidět výrazně více vysoké řídké oblačnosti než na profilu CloudSat/CPR, a to jak nad kovadlinou bouře, tak v oblasti vpravo od bouře. V důsledku toho se zde přestřelující vrchol jeví znatelně méně výrazným než </a:t>
            </a:r>
            <a:r>
              <a:rPr lang="cs-CZ" sz="900" dirty="0"/>
              <a:t>na </a:t>
            </a:r>
            <a:r>
              <a:rPr lang="cs-CZ" sz="900" dirty="0" smtClean="0"/>
              <a:t>CloudSat/CPR.  Naopak, CALIOP „nevidí“ pod bouři v důsledku útlumu signálu horními partiemi bouře.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809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1560" y="1131590"/>
            <a:ext cx="79928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Družice EarthCARE</a:t>
            </a:r>
          </a:p>
          <a:p>
            <a:pPr algn="ctr"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b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Earth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Clouds, Aerosols and Radiation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Explorer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ESA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&amp; JAXA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/NICT</a:t>
            </a:r>
            <a:endParaRPr lang="cs-CZ" sz="20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sz="20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cs-CZ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cs-CZ" sz="1200" dirty="0" smtClean="0">
                <a:solidFill>
                  <a:schemeClr val="bg1"/>
                </a:solidFill>
              </a:rPr>
              <a:t>předpoklad startu</a:t>
            </a:r>
            <a:r>
              <a:rPr lang="cs-CZ" sz="1200" smtClean="0">
                <a:solidFill>
                  <a:schemeClr val="bg1"/>
                </a:solidFill>
              </a:rPr>
              <a:t>:  29. 5. 2024 </a:t>
            </a:r>
            <a:endParaRPr lang="cs-CZ" sz="105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</a:t>
            </a:r>
            <a:r>
              <a:rPr lang="cs-CZ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>
                <a:solidFill>
                  <a:srgbClr val="FF3300"/>
                </a:solidFill>
              </a:rPr>
              <a:t>–  Earth Clouds, Aerosols and Radiation Explorer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719999"/>
            <a:ext cx="4896545" cy="362122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76056" y="699542"/>
            <a:ext cx="3888432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Společný program </a:t>
            </a:r>
            <a:r>
              <a:rPr lang="cs-CZ" sz="900" dirty="0">
                <a:latin typeface="Verdana" pitchFamily="34" charset="0"/>
              </a:rPr>
              <a:t>ESA </a:t>
            </a:r>
            <a:r>
              <a:rPr lang="cs-CZ" sz="900" dirty="0" smtClean="0">
                <a:latin typeface="Verdana" pitchFamily="34" charset="0"/>
              </a:rPr>
              <a:t>(</a:t>
            </a:r>
            <a:r>
              <a:rPr lang="en-US" sz="900" dirty="0" smtClean="0">
                <a:latin typeface="Verdana" pitchFamily="34" charset="0"/>
              </a:rPr>
              <a:t>European Space Agency</a:t>
            </a:r>
            <a:r>
              <a:rPr lang="cs-CZ" sz="900" dirty="0" smtClean="0">
                <a:latin typeface="Verdana" pitchFamily="34" charset="0"/>
              </a:rPr>
              <a:t>), JAXA (</a:t>
            </a:r>
            <a:r>
              <a:rPr lang="en-US" sz="900" dirty="0" smtClean="0">
                <a:latin typeface="Verdana" pitchFamily="34" charset="0"/>
              </a:rPr>
              <a:t>Japan Aerospace Exploration Agency</a:t>
            </a:r>
            <a:r>
              <a:rPr lang="cs-CZ" sz="900" dirty="0" smtClean="0">
                <a:latin typeface="Verdana" pitchFamily="34" charset="0"/>
              </a:rPr>
              <a:t>) a NICT (</a:t>
            </a:r>
            <a:r>
              <a:rPr lang="en-US" sz="900" dirty="0">
                <a:latin typeface="Verdana" pitchFamily="34" charset="0"/>
              </a:rPr>
              <a:t>National Institute of Information and Communications </a:t>
            </a:r>
            <a:r>
              <a:rPr lang="en-US" sz="900" dirty="0" smtClean="0">
                <a:latin typeface="Verdana" pitchFamily="34" charset="0"/>
              </a:rPr>
              <a:t>Technology, Tokyo</a:t>
            </a:r>
            <a:r>
              <a:rPr lang="cs-CZ" sz="900" dirty="0" smtClean="0">
                <a:latin typeface="Verdana" pitchFamily="34" charset="0"/>
              </a:rPr>
              <a:t>)</a:t>
            </a:r>
            <a:endParaRPr lang="en-US" sz="9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en-US" sz="800" dirty="0" smtClean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přímá návaznost na družice CloudSat a CALIPSO</a:t>
            </a:r>
            <a:r>
              <a:rPr lang="en-US" sz="900" dirty="0" smtClean="0">
                <a:latin typeface="Verdana" pitchFamily="34" charset="0"/>
              </a:rPr>
              <a:t> </a:t>
            </a:r>
            <a:endParaRPr lang="cs-CZ" sz="900" dirty="0" smtClean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8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smtClean="0">
                <a:latin typeface="Verdana" pitchFamily="34" charset="0"/>
              </a:rPr>
              <a:t>plánovaný start: 29. 5. 2024, Vandenberg, Falcon 9</a:t>
            </a:r>
            <a:endParaRPr lang="cs-CZ" sz="8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heliosynchronní téměř kruhová nízká dráha (</a:t>
            </a:r>
            <a:r>
              <a:rPr lang="en-US" sz="900" dirty="0" smtClean="0">
                <a:latin typeface="Verdana" pitchFamily="34" charset="0"/>
              </a:rPr>
              <a:t>~ </a:t>
            </a:r>
            <a:r>
              <a:rPr lang="cs-CZ" sz="900" dirty="0" smtClean="0">
                <a:latin typeface="Verdana" pitchFamily="34" charset="0"/>
              </a:rPr>
              <a:t>393 km), oběžná doba 92.5 minut, sklon dráhy 97°, periodicita 25 dní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8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n-US" sz="900" dirty="0"/>
              <a:t>LTDN (Local equator crossing Time on Descending Node</a:t>
            </a:r>
            <a:r>
              <a:rPr lang="en-US" sz="900" dirty="0" smtClean="0"/>
              <a:t>)</a:t>
            </a:r>
            <a:r>
              <a:rPr lang="cs-CZ" sz="900" dirty="0" smtClean="0"/>
              <a:t>: </a:t>
            </a:r>
            <a:br>
              <a:rPr lang="cs-CZ" sz="900" dirty="0" smtClean="0"/>
            </a:br>
            <a:r>
              <a:rPr lang="cs-CZ" sz="900" dirty="0" smtClean="0"/>
              <a:t>14:00 místního času (brzké odpoledne – tedy o něco příznivější načasování než polední CloudSat a CALIPSO)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8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předpokládaná doba života družice: přibližně pouze 3 roky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– důsledek velmi nízké oběžné dráhy (potřebné pro požadované rozlišení přístrojů), při které se ale výrazněji uplatňuje odpor vzduchu zbytkové atmosféry</a:t>
            </a:r>
            <a:endParaRPr lang="en-US" sz="900" dirty="0" smtClean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en-US" sz="8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spotřeba paliva (a tedy i životnost družice) bude záviset na aktuální sluneční aktivitě – zvýšení odporu zbytkové atmosféry při vyšší sluneční aktivitě</a:t>
            </a:r>
            <a:r>
              <a:rPr lang="en-US" sz="900" dirty="0" smtClean="0">
                <a:latin typeface="Verdana" pitchFamily="34" charset="0"/>
              </a:rPr>
              <a:t>; </a:t>
            </a:r>
            <a:r>
              <a:rPr lang="cs-CZ" sz="900" dirty="0" smtClean="0">
                <a:latin typeface="Verdana" pitchFamily="34" charset="0"/>
              </a:rPr>
              <a:t>při vyšším odporu vzduchu větší spotřeba paliva pro udržení požadované dráhy</a:t>
            </a:r>
          </a:p>
        </p:txBody>
      </p:sp>
    </p:spTree>
    <p:extLst>
      <p:ext uri="{BB962C8B-B14F-4D97-AF65-F5344CB8AC3E}">
        <p14:creationId xmlns:p14="http://schemas.microsoft.com/office/powerpoint/2010/main" val="8830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12000"/>
            <a:ext cx="8640000" cy="3948297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</a:t>
            </a:r>
            <a:r>
              <a:rPr lang="cs-CZ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>
                <a:solidFill>
                  <a:srgbClr val="FF3300"/>
                </a:solidFill>
              </a:rPr>
              <a:t>–  </a:t>
            </a:r>
            <a:r>
              <a:rPr lang="cs-CZ" sz="1200" b="1" dirty="0" smtClean="0">
                <a:solidFill>
                  <a:srgbClr val="FF3300"/>
                </a:solidFill>
              </a:rPr>
              <a:t>přístrojové vybavení a měřené charakteristiky/jevy</a:t>
            </a:r>
            <a:endParaRPr lang="en-US" sz="12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</a:t>
            </a:r>
            <a:r>
              <a:rPr lang="cs-CZ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>
                <a:solidFill>
                  <a:srgbClr val="FF3300"/>
                </a:solidFill>
              </a:rPr>
              <a:t>–  </a:t>
            </a:r>
            <a:r>
              <a:rPr lang="cs-CZ" sz="1200" b="1" dirty="0" smtClean="0">
                <a:solidFill>
                  <a:srgbClr val="FF3300"/>
                </a:solidFill>
              </a:rPr>
              <a:t>přístrojové vybavení a geometrie snímání</a:t>
            </a:r>
            <a:endParaRPr lang="en-US" sz="1200" b="1" dirty="0">
              <a:solidFill>
                <a:srgbClr val="FF33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12000"/>
            <a:ext cx="4620834" cy="24638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44" y="612000"/>
            <a:ext cx="4303054" cy="37599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43608" y="3291830"/>
            <a:ext cx="29113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39750">
              <a:tabLst>
                <a:tab pos="450850" algn="l"/>
              </a:tabLst>
            </a:pPr>
            <a:r>
              <a:rPr lang="en-US" sz="1000" dirty="0" smtClean="0"/>
              <a:t>CPR 	– Cloud Profiling Radar</a:t>
            </a:r>
            <a:r>
              <a:rPr lang="cs-CZ" sz="1000" dirty="0" smtClean="0"/>
              <a:t> (JAXA)</a:t>
            </a:r>
            <a:endParaRPr lang="en-US" sz="1000" dirty="0" smtClean="0"/>
          </a:p>
          <a:p>
            <a:pPr defTabSz="539750">
              <a:tabLst>
                <a:tab pos="450850" algn="l"/>
              </a:tabLst>
            </a:pPr>
            <a:r>
              <a:rPr lang="en-US" sz="1000" dirty="0" smtClean="0"/>
              <a:t>ATLID 	– Atmospheric Lidar</a:t>
            </a:r>
            <a:r>
              <a:rPr lang="cs-CZ" sz="1000" dirty="0" smtClean="0"/>
              <a:t> (ESA)</a:t>
            </a:r>
            <a:endParaRPr lang="en-US" sz="1000" dirty="0" smtClean="0"/>
          </a:p>
          <a:p>
            <a:pPr defTabSz="539750">
              <a:tabLst>
                <a:tab pos="450850" algn="l"/>
              </a:tabLst>
            </a:pPr>
            <a:r>
              <a:rPr lang="en-US" sz="1000" dirty="0" smtClean="0"/>
              <a:t>MSI 	– Multi-Spectral Imager</a:t>
            </a:r>
            <a:r>
              <a:rPr lang="cs-CZ" sz="1000" dirty="0" smtClean="0"/>
              <a:t> </a:t>
            </a:r>
            <a:r>
              <a:rPr lang="cs-CZ" sz="1000" dirty="0"/>
              <a:t>(ESA)</a:t>
            </a:r>
            <a:endParaRPr lang="en-US" sz="1000" dirty="0"/>
          </a:p>
          <a:p>
            <a:pPr defTabSz="539750">
              <a:tabLst>
                <a:tab pos="450850" algn="l"/>
              </a:tabLst>
            </a:pPr>
            <a:r>
              <a:rPr lang="en-US" sz="1000" dirty="0" smtClean="0"/>
              <a:t>BBR 	– Broadband Radiometer </a:t>
            </a:r>
            <a:r>
              <a:rPr lang="cs-CZ" sz="1000" dirty="0"/>
              <a:t>(ESA</a:t>
            </a:r>
            <a:r>
              <a:rPr lang="cs-CZ" sz="1000" dirty="0" smtClean="0"/>
              <a:t>)</a:t>
            </a:r>
          </a:p>
          <a:p>
            <a:pPr defTabSz="539750"/>
            <a:endParaRPr lang="cs-CZ" sz="1000" dirty="0"/>
          </a:p>
          <a:p>
            <a:pPr defTabSz="539750"/>
            <a:r>
              <a:rPr lang="cs-CZ" sz="1000" dirty="0" smtClean="0"/>
              <a:t>(detaily k jednotlivým přístrojům viz dále)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184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 </a:t>
            </a:r>
            <a:r>
              <a:rPr lang="en-US" sz="1400" b="1" dirty="0" smtClean="0">
                <a:solidFill>
                  <a:srgbClr val="FF3300"/>
                </a:solidFill>
              </a:rPr>
              <a:t> </a:t>
            </a:r>
            <a:r>
              <a:rPr lang="en-US" sz="1400" b="1" dirty="0">
                <a:solidFill>
                  <a:srgbClr val="FF3300"/>
                </a:solidFill>
              </a:rPr>
              <a:t>–  </a:t>
            </a:r>
            <a:r>
              <a:rPr lang="cs-CZ" sz="1400" b="1" dirty="0" smtClean="0">
                <a:solidFill>
                  <a:srgbClr val="FF3300"/>
                </a:solidFill>
              </a:rPr>
              <a:t>CPR</a:t>
            </a:r>
            <a:r>
              <a:rPr lang="cs-CZ" sz="1400" b="1" dirty="0">
                <a:solidFill>
                  <a:srgbClr val="FF3300"/>
                </a:solidFill>
              </a:rPr>
              <a:t>, </a:t>
            </a:r>
            <a:r>
              <a:rPr lang="en-US" sz="1200" b="1" dirty="0" smtClean="0">
                <a:solidFill>
                  <a:srgbClr val="FF3300"/>
                </a:solidFill>
              </a:rPr>
              <a:t>Cloud Profiling Radar</a:t>
            </a:r>
            <a:endParaRPr lang="en-US" sz="12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12000"/>
            <a:ext cx="3632691" cy="3600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83968" y="555526"/>
            <a:ext cx="41044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94.05 GHz (W-pásmo) oblačný a srážkový Dopplerův radar,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průměr antény radaru 2.5 m,  citlivost -35 </a:t>
            </a:r>
            <a:r>
              <a:rPr lang="cs-CZ" sz="900" dirty="0" err="1" smtClean="0">
                <a:latin typeface="Verdana" pitchFamily="34" charset="0"/>
              </a:rPr>
              <a:t>dBz</a:t>
            </a:r>
            <a:r>
              <a:rPr lang="cs-CZ" sz="900" dirty="0" smtClean="0">
                <a:latin typeface="Verdana" pitchFamily="34" charset="0"/>
              </a:rPr>
              <a:t>,  měření přesně v nadiru (kolmo na zemský povrch)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vertikální rozsah měření – do 20 km, vertikální rozlišení 500 m, horizontální rozlišení zpracovaných dat 1 km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rozsah dopplerovských rychlostí -10 až + 10 m/s  (tedy nedostatečné pro silnější updrafty), přesnost měření 1 m/s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7694"/>
            <a:ext cx="3083891" cy="214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87919" y="4243903"/>
            <a:ext cx="50481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latin typeface="Verdana" pitchFamily="34" charset="0"/>
              </a:rPr>
              <a:t>zdroj: </a:t>
            </a:r>
            <a:r>
              <a:rPr lang="cs-CZ" sz="800" dirty="0">
                <a:latin typeface="Verdana" pitchFamily="34" charset="0"/>
                <a:hlinkClick r:id="rId3"/>
              </a:rPr>
              <a:t>https://</a:t>
            </a:r>
            <a:r>
              <a:rPr lang="cs-CZ" sz="800" dirty="0" smtClean="0">
                <a:latin typeface="Verdana" pitchFamily="34" charset="0"/>
                <a:hlinkClick r:id="rId3"/>
              </a:rPr>
              <a:t>cimss.ssec.wisc.edu/dbs/China2011/Day4/Lectures/AIRS/AIRS-Instrument.pdf</a:t>
            </a:r>
            <a:r>
              <a:rPr lang="cs-CZ" sz="800" dirty="0" smtClean="0">
                <a:latin typeface="Verdana" pitchFamily="34" charset="0"/>
              </a:rPr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323528" y="195486"/>
            <a:ext cx="6552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Podstata </a:t>
            </a:r>
            <a:r>
              <a:rPr lang="cs-CZ" sz="1400" dirty="0">
                <a:cs typeface="Arial" panose="020B0604020202020204" pitchFamily="34" charset="0"/>
              </a:rPr>
              <a:t>metod pasivní vertikální </a:t>
            </a:r>
            <a:r>
              <a:rPr lang="cs-CZ" sz="1400" dirty="0" smtClean="0">
                <a:cs typeface="Arial" panose="020B0604020202020204" pitchFamily="34" charset="0"/>
              </a:rPr>
              <a:t>hyperspektrální sondáže atmosféry</a:t>
            </a:r>
            <a:endParaRPr lang="cs-CZ" sz="1400" dirty="0"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612000"/>
            <a:ext cx="4861541" cy="360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436096" y="843558"/>
            <a:ext cx="34563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000" dirty="0" smtClean="0">
                <a:latin typeface="Verdana" pitchFamily="34" charset="0"/>
              </a:rPr>
              <a:t>Ukázka váhových funkcí přístroje AIRS (Aqua) až do hladiny 0.1 hPa. 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AIRS – tři skupiny spektrálních kanálů, pracujících v různém rozsahu vlnových délek.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endParaRPr lang="cs-CZ" sz="1000" dirty="0" smtClean="0">
              <a:latin typeface="Verdana" pitchFamily="34" charset="0"/>
            </a:endParaRP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U přístrojů sondáže atmosféry je častější označení jednotlivých kanálů jejich středním vlnovým číslem (</a:t>
            </a:r>
            <a:r>
              <a:rPr lang="en-US" sz="1000" dirty="0" smtClean="0">
                <a:latin typeface="Verdana" pitchFamily="34" charset="0"/>
              </a:rPr>
              <a:t>wavenumber)</a:t>
            </a:r>
            <a:r>
              <a:rPr lang="cs-CZ" sz="1000" dirty="0" smtClean="0">
                <a:latin typeface="Verdana" pitchFamily="34" charset="0"/>
              </a:rPr>
              <a:t>, nikoliv vlnovou délkou. Totéž pro rozsahy jednotlivých spektrálních pásem.</a:t>
            </a:r>
          </a:p>
          <a:p>
            <a:pPr algn="just"/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vlnové číslo = 1 / vlnová délka</a:t>
            </a:r>
            <a:r>
              <a:rPr lang="en-US" sz="1000" dirty="0" smtClean="0">
                <a:latin typeface="Verdana" pitchFamily="34" charset="0"/>
              </a:rPr>
              <a:t>, </a:t>
            </a:r>
            <a:r>
              <a:rPr lang="cs-CZ" sz="1000" dirty="0" smtClean="0">
                <a:latin typeface="Verdana" pitchFamily="34" charset="0"/>
              </a:rPr>
              <a:t> nejčastěji</a:t>
            </a:r>
            <a:r>
              <a:rPr lang="en-US" sz="1000" dirty="0" smtClean="0">
                <a:latin typeface="Verdana" pitchFamily="34" charset="0"/>
              </a:rPr>
              <a:t> [cm</a:t>
            </a:r>
            <a:r>
              <a:rPr lang="en-US" sz="1000" baseline="30000" dirty="0" smtClean="0">
                <a:latin typeface="Verdana" pitchFamily="34" charset="0"/>
              </a:rPr>
              <a:t>-1</a:t>
            </a:r>
            <a:r>
              <a:rPr lang="en-US" sz="1000" dirty="0" smtClean="0">
                <a:latin typeface="Verdana" pitchFamily="34" charset="0"/>
              </a:rPr>
              <a:t>]</a:t>
            </a:r>
            <a:endParaRPr lang="cs-CZ" sz="1000" dirty="0" smtClean="0">
              <a:latin typeface="Verdana" pitchFamily="34" charset="0"/>
            </a:endParaRP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převodník jednotek záření např. zde:</a:t>
            </a:r>
          </a:p>
          <a:p>
            <a:pPr algn="just"/>
            <a:r>
              <a:rPr lang="en-US" sz="1000" dirty="0" smtClean="0">
                <a:latin typeface="Verdana" pitchFamily="34" charset="0"/>
                <a:hlinkClick r:id="rId5"/>
              </a:rPr>
              <a:t>Energy Unit Conversions</a:t>
            </a:r>
            <a:endParaRPr lang="cs-CZ" sz="10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2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 </a:t>
            </a:r>
            <a:r>
              <a:rPr lang="en-US" sz="1400" b="1" dirty="0" smtClean="0">
                <a:solidFill>
                  <a:srgbClr val="FF3300"/>
                </a:solidFill>
              </a:rPr>
              <a:t> </a:t>
            </a:r>
            <a:r>
              <a:rPr lang="en-US" sz="1400" b="1" dirty="0">
                <a:solidFill>
                  <a:srgbClr val="FF3300"/>
                </a:solidFill>
              </a:rPr>
              <a:t>–  </a:t>
            </a:r>
            <a:r>
              <a:rPr lang="cs-CZ" sz="1400" b="1" dirty="0" smtClean="0">
                <a:solidFill>
                  <a:srgbClr val="FF3300"/>
                </a:solidFill>
              </a:rPr>
              <a:t>ATLID</a:t>
            </a:r>
            <a:r>
              <a:rPr lang="en-US" sz="1400" b="1" dirty="0">
                <a:solidFill>
                  <a:srgbClr val="FF3300"/>
                </a:solidFill>
              </a:rPr>
              <a:t>, </a:t>
            </a:r>
            <a:r>
              <a:rPr lang="en-US" sz="1200" b="1" dirty="0">
                <a:solidFill>
                  <a:srgbClr val="FF3300"/>
                </a:solidFill>
              </a:rPr>
              <a:t>Atmospheric Lidar</a:t>
            </a:r>
            <a:endParaRPr lang="en-US" sz="14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612000"/>
            <a:ext cx="3632286" cy="360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283968" y="555526"/>
            <a:ext cx="42484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355 nm (UV) lidar s vysokým </a:t>
            </a:r>
            <a:r>
              <a:rPr lang="cs-CZ" sz="900" dirty="0" err="1" smtClean="0">
                <a:latin typeface="Verdana" pitchFamily="34" charset="0"/>
              </a:rPr>
              <a:t>horizontálnímrozlišením</a:t>
            </a:r>
            <a:r>
              <a:rPr lang="cs-CZ" sz="900" dirty="0" smtClean="0">
                <a:latin typeface="Verdana" pitchFamily="34" charset="0"/>
              </a:rPr>
              <a:t>, vzorkování s horizontálním krokem 285 m a rozlišením 30 m, vertikální rozlišení 100 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měření odkloněno o 3° pro zamezení přímého zrcadlení na </a:t>
            </a:r>
            <a:r>
              <a:rPr lang="cs-CZ" sz="900" smtClean="0">
                <a:latin typeface="Verdana" pitchFamily="34" charset="0"/>
              </a:rPr>
              <a:t>krystalech ledu (???) </a:t>
            </a:r>
            <a:endParaRPr lang="cs-CZ" sz="900" dirty="0" smtClean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nezávislé měření molekulární extinkce a zpětného rozptylu ve dvou kolmých polarizovaných rovinách</a:t>
            </a:r>
          </a:p>
        </p:txBody>
      </p:sp>
    </p:spTree>
    <p:extLst>
      <p:ext uri="{BB962C8B-B14F-4D97-AF65-F5344CB8AC3E}">
        <p14:creationId xmlns:p14="http://schemas.microsoft.com/office/powerpoint/2010/main" val="80101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 </a:t>
            </a:r>
            <a:r>
              <a:rPr lang="en-US" sz="1400" b="1" dirty="0" smtClean="0">
                <a:solidFill>
                  <a:srgbClr val="FF3300"/>
                </a:solidFill>
              </a:rPr>
              <a:t> </a:t>
            </a:r>
            <a:r>
              <a:rPr lang="en-US" sz="1400" b="1" dirty="0">
                <a:solidFill>
                  <a:srgbClr val="FF3300"/>
                </a:solidFill>
              </a:rPr>
              <a:t>–  </a:t>
            </a:r>
            <a:r>
              <a:rPr lang="cs-CZ" sz="1400" b="1" dirty="0" smtClean="0">
                <a:solidFill>
                  <a:srgbClr val="FF3300"/>
                </a:solidFill>
              </a:rPr>
              <a:t>MSI</a:t>
            </a:r>
            <a:r>
              <a:rPr lang="en-US" sz="1400" b="1" dirty="0">
                <a:solidFill>
                  <a:srgbClr val="FF3300"/>
                </a:solidFill>
              </a:rPr>
              <a:t>, </a:t>
            </a:r>
            <a:r>
              <a:rPr lang="en-US" sz="1200" b="1" dirty="0">
                <a:solidFill>
                  <a:srgbClr val="FF3300"/>
                </a:solidFill>
              </a:rPr>
              <a:t>Multi-Spectral Imager </a:t>
            </a:r>
            <a:endParaRPr lang="en-US" sz="14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12000"/>
            <a:ext cx="3632287" cy="360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83968" y="555526"/>
            <a:ext cx="43204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Multispektrální radiometr, celkem 7 spektrálních kanálů: 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300" dirty="0">
                <a:latin typeface="Verdana" pitchFamily="34" charset="0"/>
              </a:rPr>
              <a:t/>
            </a:r>
            <a:br>
              <a:rPr lang="cs-CZ" sz="300" dirty="0">
                <a:latin typeface="Verdana" pitchFamily="34" charset="0"/>
              </a:rPr>
            </a:br>
            <a:r>
              <a:rPr lang="cs-CZ" sz="900" dirty="0">
                <a:latin typeface="Verdana" pitchFamily="34" charset="0"/>
              </a:rPr>
              <a:t>0.67 </a:t>
            </a:r>
            <a:r>
              <a:rPr lang="cs-CZ" sz="900" dirty="0" smtClean="0">
                <a:latin typeface="Verdana" pitchFamily="34" charset="0"/>
              </a:rPr>
              <a:t>µm, 0.865</a:t>
            </a:r>
            <a:r>
              <a:rPr lang="cs-CZ" sz="900" dirty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µm, 1.65</a:t>
            </a:r>
            <a:r>
              <a:rPr lang="cs-CZ" sz="900" dirty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µm, 2.21</a:t>
            </a:r>
            <a:r>
              <a:rPr lang="cs-CZ" sz="900" dirty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µm, 8.8 µm, 10.8</a:t>
            </a:r>
            <a:r>
              <a:rPr lang="cs-CZ" sz="900" dirty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µm a 12.0</a:t>
            </a:r>
            <a:r>
              <a:rPr lang="cs-CZ" sz="900" dirty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µm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šířka stopy (pásu měření) 150 km, odkloněná na stranu od slunce (35 km vpravo a 115 km vlevo od směru letu) pro potlačení odrazů na vodních plochách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horizontální rozlišení (velikost pixlu) 500 x 500 m</a:t>
            </a:r>
          </a:p>
        </p:txBody>
      </p:sp>
    </p:spTree>
    <p:extLst>
      <p:ext uri="{BB962C8B-B14F-4D97-AF65-F5344CB8AC3E}">
        <p14:creationId xmlns:p14="http://schemas.microsoft.com/office/powerpoint/2010/main" val="4113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 </a:t>
            </a:r>
            <a:r>
              <a:rPr lang="en-US" sz="1400" b="1" dirty="0" smtClean="0">
                <a:solidFill>
                  <a:srgbClr val="FF3300"/>
                </a:solidFill>
              </a:rPr>
              <a:t> </a:t>
            </a:r>
            <a:r>
              <a:rPr lang="en-US" sz="1400" b="1" dirty="0">
                <a:solidFill>
                  <a:srgbClr val="FF3300"/>
                </a:solidFill>
              </a:rPr>
              <a:t>–  </a:t>
            </a:r>
            <a:r>
              <a:rPr lang="cs-CZ" sz="1400" b="1" dirty="0" smtClean="0">
                <a:solidFill>
                  <a:srgbClr val="FF3300"/>
                </a:solidFill>
              </a:rPr>
              <a:t>BBR</a:t>
            </a:r>
            <a:r>
              <a:rPr lang="en-US" sz="1400" b="1" dirty="0">
                <a:solidFill>
                  <a:srgbClr val="FF3300"/>
                </a:solidFill>
              </a:rPr>
              <a:t>, </a:t>
            </a:r>
            <a:r>
              <a:rPr lang="en-US" sz="1200" b="1" dirty="0">
                <a:solidFill>
                  <a:srgbClr val="FF3300"/>
                </a:solidFill>
              </a:rPr>
              <a:t>Broadband Radiometer </a:t>
            </a:r>
            <a:endParaRPr lang="en-US" sz="14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5" y="612000"/>
            <a:ext cx="3632285" cy="360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83968" y="555526"/>
            <a:ext cx="446449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Dvě spektrální pásma: 0.25 </a:t>
            </a:r>
            <a:r>
              <a:rPr lang="cs-CZ" sz="900" dirty="0">
                <a:latin typeface="Verdana" pitchFamily="34" charset="0"/>
              </a:rPr>
              <a:t>až 4.0 </a:t>
            </a:r>
            <a:r>
              <a:rPr lang="cs-CZ" sz="900" dirty="0" smtClean="0">
                <a:latin typeface="Verdana" pitchFamily="34" charset="0"/>
              </a:rPr>
              <a:t>µm (SW) a </a:t>
            </a:r>
            <a:r>
              <a:rPr lang="cs-CZ" sz="900" dirty="0">
                <a:latin typeface="Verdana" pitchFamily="34" charset="0"/>
              </a:rPr>
              <a:t>0.25 až </a:t>
            </a:r>
            <a:r>
              <a:rPr lang="cs-CZ" sz="900" dirty="0" smtClean="0">
                <a:latin typeface="Verdana" pitchFamily="34" charset="0"/>
              </a:rPr>
              <a:t>50 </a:t>
            </a:r>
            <a:r>
              <a:rPr lang="cs-CZ" sz="900" dirty="0">
                <a:latin typeface="Verdana" pitchFamily="34" charset="0"/>
              </a:rPr>
              <a:t>µm </a:t>
            </a:r>
            <a:r>
              <a:rPr lang="cs-CZ" sz="900" dirty="0" smtClean="0">
                <a:latin typeface="Verdana" pitchFamily="34" charset="0"/>
              </a:rPr>
              <a:t>(LW)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velikost jediného integrovaného „pixlu“ měření 10x10 km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měření třemi teleskopy: nadir, -50° a +50° od nadiru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určeno pro měření celkové radiační bilance </a:t>
            </a:r>
            <a:r>
              <a:rPr lang="cs-CZ" sz="900" smtClean="0">
                <a:latin typeface="Verdana" pitchFamily="34" charset="0"/>
              </a:rPr>
              <a:t>systému země - atmosféra</a:t>
            </a:r>
            <a:endParaRPr lang="cs-CZ" sz="9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0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 </a:t>
            </a:r>
            <a:r>
              <a:rPr lang="en-US" sz="1400" b="1" dirty="0" smtClean="0">
                <a:solidFill>
                  <a:srgbClr val="FF3300"/>
                </a:solidFill>
              </a:rPr>
              <a:t> </a:t>
            </a:r>
            <a:r>
              <a:rPr lang="en-US" sz="1400" b="1" dirty="0">
                <a:solidFill>
                  <a:srgbClr val="FF3300"/>
                </a:solidFill>
              </a:rPr>
              <a:t>–  </a:t>
            </a:r>
            <a:r>
              <a:rPr lang="cs-CZ" sz="1200" b="1" dirty="0" smtClean="0">
                <a:solidFill>
                  <a:srgbClr val="FF3300"/>
                </a:solidFill>
              </a:rPr>
              <a:t>zdroje a další informace</a:t>
            </a:r>
            <a:endParaRPr lang="en-US" sz="1400" b="1" dirty="0">
              <a:solidFill>
                <a:srgbClr val="FF33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15750" y="1198949"/>
            <a:ext cx="630653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>
                <a:latin typeface="Verdana" pitchFamily="34" charset="0"/>
                <a:hlinkClick r:id="rId3"/>
              </a:rPr>
              <a:t>https://</a:t>
            </a:r>
            <a:r>
              <a:rPr lang="cs-CZ" sz="1100" dirty="0" smtClean="0">
                <a:latin typeface="Verdana" pitchFamily="34" charset="0"/>
                <a:hlinkClick r:id="rId3"/>
              </a:rPr>
              <a:t>earth.esa.int/eogateway/missions/earthcare</a:t>
            </a:r>
            <a:endParaRPr lang="cs-CZ" sz="1100" dirty="0" smtClean="0">
              <a:latin typeface="Verdana" pitchFamily="34" charset="0"/>
            </a:endParaRPr>
          </a:p>
          <a:p>
            <a:endParaRPr lang="cs-CZ" sz="1100" dirty="0">
              <a:latin typeface="Verdana" pitchFamily="34" charset="0"/>
            </a:endParaRPr>
          </a:p>
          <a:p>
            <a:r>
              <a:rPr lang="cs-CZ" sz="1100" dirty="0">
                <a:latin typeface="Verdana" pitchFamily="34" charset="0"/>
                <a:hlinkClick r:id="rId4"/>
              </a:rPr>
              <a:t>https://</a:t>
            </a:r>
            <a:r>
              <a:rPr lang="cs-CZ" sz="1100" dirty="0" smtClean="0">
                <a:latin typeface="Verdana" pitchFamily="34" charset="0"/>
                <a:hlinkClick r:id="rId4"/>
              </a:rPr>
              <a:t>www.eorc.jaxa.jp/EARTHCARE/en/index.html</a:t>
            </a:r>
            <a:r>
              <a:rPr lang="cs-CZ" sz="1100" dirty="0" smtClean="0">
                <a:latin typeface="Verdana" pitchFamily="34" charset="0"/>
              </a:rPr>
              <a:t> </a:t>
            </a:r>
          </a:p>
          <a:p>
            <a:endParaRPr lang="cs-CZ" sz="1100" dirty="0">
              <a:latin typeface="Verdana" pitchFamily="34" charset="0"/>
            </a:endParaRPr>
          </a:p>
          <a:p>
            <a:r>
              <a:rPr lang="cs-CZ" sz="1100" dirty="0">
                <a:latin typeface="Verdana" pitchFamily="34" charset="0"/>
                <a:hlinkClick r:id="rId5"/>
              </a:rPr>
              <a:t>https://</a:t>
            </a:r>
            <a:r>
              <a:rPr lang="cs-CZ" sz="1100" dirty="0" smtClean="0">
                <a:latin typeface="Verdana" pitchFamily="34" charset="0"/>
                <a:hlinkClick r:id="rId5"/>
              </a:rPr>
              <a:t>space.oscar.wmo.int/satellites/view/earthcare</a:t>
            </a:r>
            <a:r>
              <a:rPr lang="cs-CZ" sz="1100" dirty="0" smtClean="0">
                <a:latin typeface="Verdana" pitchFamily="34" charset="0"/>
              </a:rPr>
              <a:t>  </a:t>
            </a:r>
          </a:p>
          <a:p>
            <a:endParaRPr lang="cs-CZ" sz="1100" dirty="0">
              <a:latin typeface="Verdana" pitchFamily="34" charset="0"/>
            </a:endParaRPr>
          </a:p>
          <a:p>
            <a:r>
              <a:rPr lang="cs-CZ" sz="1100" dirty="0">
                <a:latin typeface="Verdana" pitchFamily="34" charset="0"/>
                <a:hlinkClick r:id="rId6"/>
              </a:rPr>
              <a:t>https://</a:t>
            </a:r>
            <a:r>
              <a:rPr lang="cs-CZ" sz="1100" dirty="0" smtClean="0">
                <a:latin typeface="Verdana" pitchFamily="34" charset="0"/>
                <a:hlinkClick r:id="rId6"/>
              </a:rPr>
              <a:t>en.wikipedia.org/wiki/EarthCARE</a:t>
            </a:r>
            <a:r>
              <a:rPr lang="cs-CZ" sz="1100" dirty="0" smtClean="0">
                <a:latin typeface="Verdana" pitchFamily="34" charset="0"/>
              </a:rPr>
              <a:t> </a:t>
            </a:r>
          </a:p>
          <a:p>
            <a:endParaRPr lang="cs-CZ" sz="1100" dirty="0" smtClean="0">
              <a:latin typeface="Verdana" pitchFamily="34" charset="0"/>
            </a:endParaRPr>
          </a:p>
          <a:p>
            <a:r>
              <a:rPr lang="cs-CZ" sz="1100" dirty="0" smtClean="0">
                <a:latin typeface="Verdana" pitchFamily="34" charset="0"/>
                <a:hlinkClick r:id="rId7"/>
              </a:rPr>
              <a:t>https</a:t>
            </a:r>
            <a:r>
              <a:rPr lang="cs-CZ" sz="1100" dirty="0">
                <a:latin typeface="Verdana" pitchFamily="34" charset="0"/>
                <a:hlinkClick r:id="rId7"/>
              </a:rPr>
              <a:t>://</a:t>
            </a:r>
            <a:r>
              <a:rPr lang="cs-CZ" sz="1100" dirty="0" smtClean="0">
                <a:latin typeface="Verdana" pitchFamily="34" charset="0"/>
                <a:hlinkClick r:id="rId7"/>
              </a:rPr>
              <a:t>www.esa.int/ESA_Multimedia/Images/2011/11/EarthCARE_viewing_geometry</a:t>
            </a:r>
            <a:endParaRPr lang="cs-CZ" sz="1100" dirty="0" smtClean="0">
              <a:latin typeface="Verdana" pitchFamily="34" charset="0"/>
            </a:endParaRPr>
          </a:p>
          <a:p>
            <a:endParaRPr lang="cs-CZ" sz="11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5616" y="1801148"/>
            <a:ext cx="65893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Družice Aeolus </a:t>
            </a: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cs-CZ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 ESA, EUMETSAT a EC) </a:t>
            </a:r>
            <a:endParaRPr lang="cs-CZ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8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Aeolus </a:t>
            </a:r>
            <a:r>
              <a:rPr lang="cs-CZ" sz="1200" b="1" dirty="0" smtClean="0">
                <a:solidFill>
                  <a:srgbClr val="FF3300"/>
                </a:solidFill>
              </a:rPr>
              <a:t> </a:t>
            </a:r>
            <a:r>
              <a:rPr lang="en-US" sz="1200" dirty="0" smtClean="0"/>
              <a:t>(Earth Explorer research mission, ESA)</a:t>
            </a:r>
            <a:endParaRPr lang="en-US" sz="1400" b="1" dirty="0">
              <a:solidFill>
                <a:srgbClr val="FF33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85715"/>
            <a:ext cx="3240360" cy="38302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85716"/>
            <a:ext cx="4104456" cy="226930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779912" y="3278003"/>
            <a:ext cx="4896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000" dirty="0" err="1" smtClean="0">
                <a:latin typeface="Verdana" pitchFamily="34" charset="0"/>
              </a:rPr>
              <a:t>Dopplerová</a:t>
            </a:r>
            <a:r>
              <a:rPr lang="cs-CZ" sz="1000" dirty="0" smtClean="0">
                <a:latin typeface="Verdana" pitchFamily="34" charset="0"/>
              </a:rPr>
              <a:t> lidarová měření vertikálních profilů větru (proudění)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10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000" dirty="0" smtClean="0">
                <a:latin typeface="Verdana" pitchFamily="34" charset="0"/>
              </a:rPr>
              <a:t>první družice Aeolus – prototyp ESA pro vyzkoušení technologie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1000" dirty="0" smtClean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000" dirty="0" smtClean="0">
                <a:latin typeface="Verdana" pitchFamily="34" charset="0"/>
              </a:rPr>
              <a:t>především pro potřeby NWP – zejména ECMWF</a:t>
            </a:r>
          </a:p>
        </p:txBody>
      </p:sp>
    </p:spTree>
    <p:extLst>
      <p:ext uri="{BB962C8B-B14F-4D97-AF65-F5344CB8AC3E}">
        <p14:creationId xmlns:p14="http://schemas.microsoft.com/office/powerpoint/2010/main" val="277103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smtClean="0">
                <a:solidFill>
                  <a:srgbClr val="FF3300"/>
                </a:solidFill>
              </a:rPr>
              <a:t>Aeolus</a:t>
            </a:r>
            <a:endParaRPr lang="en-US" sz="1400" b="1" dirty="0">
              <a:solidFill>
                <a:srgbClr val="FF33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2" y="915566"/>
            <a:ext cx="3389851" cy="331236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923928" y="898143"/>
            <a:ext cx="50405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Verdana" pitchFamily="34" charset="0"/>
                <a:hlinkClick r:id="rId4"/>
              </a:rPr>
              <a:t>https://</a:t>
            </a:r>
            <a:r>
              <a:rPr lang="cs-CZ" sz="1000" dirty="0" smtClean="0">
                <a:latin typeface="Verdana" pitchFamily="34" charset="0"/>
                <a:hlinkClick r:id="rId4"/>
              </a:rPr>
              <a:t>earth.esa.int/eogateway/missions/aeolus/description</a:t>
            </a:r>
            <a:endParaRPr lang="cs-CZ" sz="1000" dirty="0" smtClean="0">
              <a:latin typeface="Verdana" pitchFamily="34" charset="0"/>
            </a:endParaRPr>
          </a:p>
          <a:p>
            <a:endParaRPr lang="cs-CZ" sz="1000" dirty="0">
              <a:latin typeface="Verdana" pitchFamily="34" charset="0"/>
            </a:endParaRPr>
          </a:p>
          <a:p>
            <a:r>
              <a:rPr lang="cs-CZ" sz="1000" dirty="0">
                <a:latin typeface="Verdana" pitchFamily="34" charset="0"/>
                <a:hlinkClick r:id="rId5"/>
              </a:rPr>
              <a:t>https://</a:t>
            </a:r>
            <a:r>
              <a:rPr lang="cs-CZ" sz="1000" dirty="0" smtClean="0">
                <a:latin typeface="Verdana" pitchFamily="34" charset="0"/>
                <a:hlinkClick r:id="rId5"/>
              </a:rPr>
              <a:t>eoportal.org/web/eoportal/satellite-missions/a/aeolus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endParaRPr lang="cs-CZ" sz="1000" dirty="0">
              <a:latin typeface="Verdana" pitchFamily="34" charset="0"/>
            </a:endParaRPr>
          </a:p>
          <a:p>
            <a:r>
              <a:rPr lang="cs-CZ" sz="1000" dirty="0">
                <a:latin typeface="Verdana" pitchFamily="34" charset="0"/>
                <a:hlinkClick r:id="rId6"/>
              </a:rPr>
              <a:t>https://www.esa.int/ESA_Multimedia/Missions/Aeolus/(result_type)/</a:t>
            </a:r>
            <a:r>
              <a:rPr lang="cs-CZ" sz="1000" dirty="0" smtClean="0">
                <a:latin typeface="Verdana" pitchFamily="34" charset="0"/>
                <a:hlinkClick r:id="rId6"/>
              </a:rPr>
              <a:t>videos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endParaRPr lang="cs-CZ" sz="1000" dirty="0">
              <a:latin typeface="Verdana" pitchFamily="34" charset="0"/>
            </a:endParaRPr>
          </a:p>
          <a:p>
            <a:r>
              <a:rPr lang="cs-CZ" sz="1000" dirty="0">
                <a:latin typeface="Verdana" pitchFamily="34" charset="0"/>
                <a:hlinkClick r:id="rId7"/>
              </a:rPr>
              <a:t>https://</a:t>
            </a:r>
            <a:r>
              <a:rPr lang="cs-CZ" sz="1000" dirty="0" smtClean="0">
                <a:latin typeface="Verdana" pitchFamily="34" charset="0"/>
                <a:hlinkClick r:id="rId7"/>
              </a:rPr>
              <a:t>www.esa.int/Applications/Observing_the_Earth/FutureEO/Aeolus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endParaRPr lang="cs-CZ" sz="1000" dirty="0" smtClean="0">
              <a:latin typeface="Verdana" pitchFamily="34" charset="0"/>
            </a:endParaRPr>
          </a:p>
          <a:p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900" dirty="0" smtClean="0">
                <a:latin typeface="Verdana" pitchFamily="34" charset="0"/>
              </a:rPr>
              <a:t>Nyní </a:t>
            </a:r>
            <a:r>
              <a:rPr lang="cs-CZ" sz="900" smtClean="0">
                <a:latin typeface="Verdana" pitchFamily="34" charset="0"/>
              </a:rPr>
              <a:t>(</a:t>
            </a:r>
            <a:r>
              <a:rPr lang="cs-CZ" sz="900" smtClean="0">
                <a:latin typeface="Verdana" pitchFamily="34" charset="0"/>
              </a:rPr>
              <a:t>2022-202</a:t>
            </a:r>
            <a:r>
              <a:rPr lang="en-US" sz="900" smtClean="0">
                <a:latin typeface="Verdana" pitchFamily="34" charset="0"/>
              </a:rPr>
              <a:t>5</a:t>
            </a:r>
            <a:r>
              <a:rPr lang="cs-CZ" sz="900" smtClean="0">
                <a:latin typeface="Verdana" pitchFamily="34" charset="0"/>
              </a:rPr>
              <a:t>) </a:t>
            </a:r>
            <a:r>
              <a:rPr lang="cs-CZ" sz="900" dirty="0" smtClean="0">
                <a:latin typeface="Verdana" pitchFamily="34" charset="0"/>
              </a:rPr>
              <a:t>jednání </a:t>
            </a:r>
            <a:r>
              <a:rPr lang="cs-CZ" sz="900" dirty="0">
                <a:latin typeface="Verdana" pitchFamily="34" charset="0"/>
              </a:rPr>
              <a:t>o návazném operativním programu </a:t>
            </a:r>
            <a:r>
              <a:rPr lang="cs-CZ" sz="900" dirty="0" smtClean="0">
                <a:latin typeface="Verdana" pitchFamily="34" charset="0"/>
              </a:rPr>
              <a:t>ESA a EUMETSAT DWL </a:t>
            </a:r>
            <a:r>
              <a:rPr lang="cs-CZ" sz="900" dirty="0" smtClean="0">
                <a:latin typeface="Verdana" pitchFamily="34" charset="0"/>
                <a:hlinkClick r:id="rId8"/>
              </a:rPr>
              <a:t>(Doppler </a:t>
            </a:r>
            <a:r>
              <a:rPr lang="cs-CZ" sz="900" dirty="0" err="1">
                <a:latin typeface="Verdana" pitchFamily="34" charset="0"/>
                <a:hlinkClick r:id="rId8"/>
              </a:rPr>
              <a:t>Wind</a:t>
            </a:r>
            <a:r>
              <a:rPr lang="cs-CZ" sz="900" dirty="0">
                <a:latin typeface="Verdana" pitchFamily="34" charset="0"/>
                <a:hlinkClick r:id="rId8"/>
              </a:rPr>
              <a:t> </a:t>
            </a:r>
            <a:r>
              <a:rPr lang="cs-CZ" sz="900">
                <a:latin typeface="Verdana" pitchFamily="34" charset="0"/>
                <a:hlinkClick r:id="rId8"/>
              </a:rPr>
              <a:t>Lidar</a:t>
            </a:r>
            <a:r>
              <a:rPr lang="cs-CZ" sz="900" smtClean="0">
                <a:latin typeface="Verdana" pitchFamily="34" charset="0"/>
                <a:hlinkClick r:id="rId8"/>
              </a:rPr>
              <a:t>)</a:t>
            </a:r>
            <a:r>
              <a:rPr lang="cs-CZ" sz="900" smtClean="0">
                <a:latin typeface="Verdana" pitchFamily="34" charset="0"/>
              </a:rPr>
              <a:t>, </a:t>
            </a:r>
            <a:r>
              <a:rPr lang="cs-CZ" sz="900" b="1" smtClean="0">
                <a:latin typeface="Verdana" pitchFamily="34" charset="0"/>
              </a:rPr>
              <a:t>EPS – Aeolus</a:t>
            </a:r>
            <a:r>
              <a:rPr lang="cs-CZ" sz="900" smtClean="0">
                <a:latin typeface="Verdana" pitchFamily="34" charset="0"/>
              </a:rPr>
              <a:t>, který </a:t>
            </a:r>
            <a:r>
              <a:rPr lang="cs-CZ" sz="900" dirty="0" smtClean="0">
                <a:latin typeface="Verdana" pitchFamily="34" charset="0"/>
              </a:rPr>
              <a:t>by byl rozšířením povinného programu polárních družic EUMETSATu. Schvalovací proces 2023-2025, první start kolem 2030.</a:t>
            </a:r>
            <a:endParaRPr lang="cs-CZ" sz="900" dirty="0">
              <a:latin typeface="Verdana" pitchFamily="34" charset="0"/>
            </a:endParaRPr>
          </a:p>
          <a:p>
            <a:endParaRPr lang="cs-CZ" sz="10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8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1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3528" y="195486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Historie, současnost a budoucnost </a:t>
            </a:r>
            <a:r>
              <a:rPr lang="cs-CZ" sz="1400" dirty="0">
                <a:cs typeface="Arial" panose="020B0604020202020204" pitchFamily="34" charset="0"/>
              </a:rPr>
              <a:t>pasivní </a:t>
            </a:r>
            <a:r>
              <a:rPr lang="cs-CZ" sz="1400" dirty="0" smtClean="0">
                <a:cs typeface="Arial" panose="020B0604020202020204" pitchFamily="34" charset="0"/>
              </a:rPr>
              <a:t>vertikální sondáže atmosféry</a:t>
            </a:r>
            <a:endParaRPr lang="cs-CZ" sz="1400" dirty="0">
              <a:cs typeface="Arial" panose="020B060402020202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83568" y="771550"/>
            <a:ext cx="756084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první teoretická práce, která položila základy pro budoucí vertikální družicovou sondáž atmosféry: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en-US" sz="1000" dirty="0" smtClean="0">
                <a:cs typeface="Arial" panose="020B0604020202020204" pitchFamily="34" charset="0"/>
              </a:rPr>
              <a:t>Lewis Kaplan, 1959 – </a:t>
            </a:r>
            <a:r>
              <a:rPr lang="en-US" sz="1000" dirty="0" smtClean="0">
                <a:hlinkClick r:id="rId3"/>
              </a:rPr>
              <a:t>Inference </a:t>
            </a:r>
            <a:r>
              <a:rPr lang="en-US" sz="1000" dirty="0">
                <a:hlinkClick r:id="rId3"/>
              </a:rPr>
              <a:t>of Atmospheric Structure from Remote Radiation Measurements</a:t>
            </a:r>
            <a:r>
              <a:rPr lang="en-US" sz="1000" dirty="0" smtClean="0">
                <a:cs typeface="Arial" panose="020B0604020202020204" pitchFamily="34" charset="0"/>
              </a:rPr>
              <a:t> </a:t>
            </a:r>
            <a:r>
              <a:rPr lang="cs-CZ" sz="1000" dirty="0" smtClean="0">
                <a:cs typeface="Arial" panose="020B0604020202020204" pitchFamily="34" charset="0"/>
              </a:rPr>
              <a:t> 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první pokusy o sondáž z družic:  </a:t>
            </a:r>
            <a:r>
              <a:rPr lang="cs-CZ" sz="1000" dirty="0" smtClean="0">
                <a:cs typeface="Arial" panose="020B0604020202020204" pitchFamily="34" charset="0"/>
                <a:hlinkClick r:id="rId4"/>
              </a:rPr>
              <a:t>NIMBUS-3</a:t>
            </a:r>
            <a:r>
              <a:rPr lang="cs-CZ" sz="1000" dirty="0" smtClean="0">
                <a:cs typeface="Arial" panose="020B0604020202020204" pitchFamily="34" charset="0"/>
              </a:rPr>
              <a:t> (start 1969) přístroje </a:t>
            </a:r>
            <a:r>
              <a:rPr lang="en-US" sz="1000" dirty="0"/>
              <a:t>Satellite Infrared Spectrometer (SIRS) </a:t>
            </a:r>
            <a:r>
              <a:rPr lang="cs-CZ" sz="1000" dirty="0" smtClean="0"/>
              <a:t/>
            </a:r>
            <a:br>
              <a:rPr lang="cs-CZ" sz="1000" dirty="0" smtClean="0"/>
            </a:br>
            <a:r>
              <a:rPr lang="en-US" sz="1000" dirty="0" smtClean="0"/>
              <a:t>a </a:t>
            </a:r>
            <a:r>
              <a:rPr lang="en-US" sz="1000" dirty="0"/>
              <a:t>Infrared Interferometer spectrometer (IRIS)</a:t>
            </a:r>
            <a:r>
              <a:rPr lang="cs-CZ" sz="1000" dirty="0" smtClean="0">
                <a:cs typeface="Arial" panose="020B0604020202020204" pitchFamily="34" charset="0"/>
              </a:rPr>
              <a:t>  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další obdobné přístroje na družicích NIMBUS-4 až 7 (do r. 1994)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výrazné zdokonalení a určitá standardizace sondážních přístrojů počínaje družicí TIROS-N (1978), 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>na následných družicích NOAA-6 až NOAA-19, družici Aqua (2002, NASA) a evropských družicích 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>METOP-1 až 3 (od r. 2006 do současnosti)</a:t>
            </a:r>
          </a:p>
          <a:p>
            <a:pPr marL="365125" indent="-365125">
              <a:buFontTx/>
              <a:buChar char="-"/>
              <a:defRPr/>
            </a:pPr>
            <a:endParaRPr lang="en-US" sz="1000" dirty="0" smtClean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en-US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cs-CZ" sz="10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3528" y="195486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Historie, současnost a budoucnost </a:t>
            </a:r>
            <a:r>
              <a:rPr lang="cs-CZ" sz="1400" dirty="0">
                <a:cs typeface="Arial" panose="020B0604020202020204" pitchFamily="34" charset="0"/>
              </a:rPr>
              <a:t>pasivní </a:t>
            </a:r>
            <a:r>
              <a:rPr lang="cs-CZ" sz="1400" dirty="0" smtClean="0">
                <a:cs typeface="Arial" panose="020B0604020202020204" pitchFamily="34" charset="0"/>
              </a:rPr>
              <a:t>vertikální sondáže atmosféry</a:t>
            </a:r>
            <a:endParaRPr lang="cs-CZ" sz="1400" dirty="0">
              <a:cs typeface="Arial" panose="020B060402020202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83568" y="771550"/>
            <a:ext cx="756084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první teoretická práce, která položila základy pro budoucí vertikální družicovou sondáž atmosféry:</a:t>
            </a:r>
            <a:b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Lewis Kaplan, 1959 –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Inference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of Atmospheric Structure from Remote Radiation Measurements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první pokusy o sondáž z družic:  NIMBUS-3 (start 1969) přístroje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Satellite Infrared Spectrometer (SIRS) </a:t>
            </a: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cs-CZ" sz="1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Infrared Interferometer spectrometer (IRIS)</a:t>
            </a: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 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další obdobné přístroje na družicích NIMBUS-4 až 7 (do r. 1994)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výrazné zdokonalení a určitá standardizace sondážních přístrojů počínaje družicí TIROS-N (1978), </a:t>
            </a:r>
            <a:b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na následných družicích NOAA-6 až NOAA-19, družici Aqua (2002, NASA) a evropských družicích </a:t>
            </a:r>
            <a:b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METOP-1 až 3 (od r. 2006 do současnosti)</a:t>
            </a:r>
          </a:p>
          <a:p>
            <a:pPr marL="365125" indent="-365125">
              <a:buFontTx/>
              <a:buChar char="-"/>
              <a:defRPr/>
            </a:pPr>
            <a:endParaRPr lang="cs-CZ" sz="1000" dirty="0" smtClean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v současnosti tři nejvýznamnější IR hyperspektrální sondážní přístroje: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/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>AIRS, </a:t>
            </a:r>
            <a:r>
              <a:rPr lang="en-US" sz="1000" dirty="0" smtClean="0">
                <a:hlinkClick r:id="rId3"/>
              </a:rPr>
              <a:t>Atmospheric Infra-Red Sounder</a:t>
            </a:r>
            <a:r>
              <a:rPr lang="en-US" sz="1000" dirty="0" smtClean="0"/>
              <a:t> </a:t>
            </a:r>
            <a:r>
              <a:rPr lang="cs-CZ" sz="1000" dirty="0" smtClean="0"/>
              <a:t> –  d</a:t>
            </a:r>
            <a:r>
              <a:rPr lang="cs-CZ" sz="1000" dirty="0" smtClean="0">
                <a:cs typeface="Arial" panose="020B0604020202020204" pitchFamily="34" charset="0"/>
              </a:rPr>
              <a:t>ružice Aqua (2002)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>IASI, </a:t>
            </a:r>
            <a:r>
              <a:rPr lang="en-US" sz="1000" dirty="0" smtClean="0">
                <a:hlinkClick r:id="rId4"/>
              </a:rPr>
              <a:t>Infrared Atmospheric Sounding Interferometer</a:t>
            </a:r>
            <a:r>
              <a:rPr lang="en-US" sz="1000" dirty="0" smtClean="0"/>
              <a:t> </a:t>
            </a:r>
            <a:r>
              <a:rPr lang="cs-CZ" sz="1000" dirty="0" smtClean="0"/>
              <a:t> –  d</a:t>
            </a:r>
            <a:r>
              <a:rPr lang="cs-CZ" sz="1000" dirty="0" smtClean="0">
                <a:cs typeface="Arial" panose="020B0604020202020204" pitchFamily="34" charset="0"/>
              </a:rPr>
              <a:t>ružice Metop-1 až 3 (od 2006)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>CrIS, </a:t>
            </a:r>
            <a:r>
              <a:rPr lang="en-US" sz="1000" dirty="0" smtClean="0">
                <a:hlinkClick r:id="rId5"/>
              </a:rPr>
              <a:t>Cross-track Infrared Sounder</a:t>
            </a:r>
            <a:r>
              <a:rPr lang="en-US" sz="1000" dirty="0" smtClean="0">
                <a:cs typeface="Arial" panose="020B0604020202020204" pitchFamily="34" charset="0"/>
              </a:rPr>
              <a:t> </a:t>
            </a:r>
            <a:r>
              <a:rPr lang="cs-CZ" sz="1000" dirty="0" smtClean="0">
                <a:cs typeface="Arial" panose="020B0604020202020204" pitchFamily="34" charset="0"/>
              </a:rPr>
              <a:t> –  družice SNPP (2011) a NOAA-20 (2017)</a:t>
            </a:r>
            <a:endParaRPr lang="en-US" sz="1000" dirty="0" smtClean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en-US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cs-CZ" sz="1000" dirty="0" smtClean="0">
              <a:cs typeface="Arial" panose="020B0604020202020204" pitchFamily="34" charset="0"/>
            </a:endParaRPr>
          </a:p>
          <a:p>
            <a:pPr>
              <a:defRPr/>
            </a:pP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nejbližší budoucnost:  IRS, </a:t>
            </a:r>
            <a:r>
              <a:rPr lang="en-US" sz="1000" dirty="0" smtClean="0">
                <a:cs typeface="Arial" panose="020B0604020202020204" pitchFamily="34" charset="0"/>
                <a:hlinkClick r:id="rId6"/>
              </a:rPr>
              <a:t>InfraRed Sounder</a:t>
            </a:r>
            <a:r>
              <a:rPr lang="cs-CZ" sz="1000" dirty="0">
                <a:cs typeface="Arial" panose="020B0604020202020204" pitchFamily="34" charset="0"/>
              </a:rPr>
              <a:t> </a:t>
            </a:r>
            <a:r>
              <a:rPr lang="cs-CZ" sz="1000" dirty="0" smtClean="0">
                <a:cs typeface="Arial" panose="020B0604020202020204" pitchFamily="34" charset="0"/>
              </a:rPr>
              <a:t> –  družice MTG-S1 (</a:t>
            </a:r>
            <a:r>
              <a:rPr lang="en-US" sz="1000" dirty="0" smtClean="0">
                <a:cs typeface="Arial" panose="020B0604020202020204" pitchFamily="34" charset="0"/>
              </a:rPr>
              <a:t>~</a:t>
            </a:r>
            <a:r>
              <a:rPr lang="cs-CZ" sz="1000" dirty="0" smtClean="0">
                <a:cs typeface="Arial" panose="020B0604020202020204" pitchFamily="34" charset="0"/>
              </a:rPr>
              <a:t> 2024) a MTG-S2 </a:t>
            </a: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cs-CZ" sz="10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772130"/>
            <a:ext cx="5300718" cy="338437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3568" y="4228514"/>
            <a:ext cx="4826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latin typeface="Verdana" pitchFamily="34" charset="0"/>
              </a:rPr>
              <a:t>zdroj: </a:t>
            </a:r>
            <a:r>
              <a:rPr lang="cs-CZ" sz="800" dirty="0">
                <a:latin typeface="Verdana" pitchFamily="34" charset="0"/>
                <a:hlinkClick r:id="rId4"/>
              </a:rPr>
              <a:t>https://</a:t>
            </a:r>
            <a:r>
              <a:rPr lang="cs-CZ" sz="800" dirty="0" smtClean="0">
                <a:latin typeface="Verdana" pitchFamily="34" charset="0"/>
                <a:hlinkClick r:id="rId4"/>
              </a:rPr>
              <a:t>www.sciencedirect.com/topics/earth-and-planetary-sciences/aqua-satellite</a:t>
            </a:r>
            <a:r>
              <a:rPr lang="cs-CZ" sz="800" dirty="0" smtClean="0">
                <a:latin typeface="Verdana" pitchFamily="34" charset="0"/>
              </a:rPr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323528" y="195486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Porovnání spektrálních rozsahů a využívaných pásem přístroji CrIS, AIRS a IASI</a:t>
            </a:r>
            <a:endParaRPr lang="cs-CZ" sz="1400" dirty="0"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868144" y="772130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Pouze IASI kontinuální pokrytí celého pásma od</a:t>
            </a:r>
            <a:r>
              <a:rPr lang="en-US" sz="1000" dirty="0" smtClean="0">
                <a:solidFill>
                  <a:schemeClr val="bg1"/>
                </a:solidFill>
                <a:latin typeface="Verdana" pitchFamily="34" charset="0"/>
              </a:rPr>
              <a:t> ~</a:t>
            </a:r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 3.</a:t>
            </a:r>
            <a:r>
              <a:rPr lang="en-US" sz="1000" dirty="0">
                <a:solidFill>
                  <a:schemeClr val="bg1"/>
                </a:solidFill>
                <a:latin typeface="Verdana" pitchFamily="34" charset="0"/>
              </a:rPr>
              <a:t>6</a:t>
            </a:r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1000" dirty="0">
                <a:solidFill>
                  <a:schemeClr val="bg1"/>
                </a:solidFill>
                <a:latin typeface="Verdana" pitchFamily="34" charset="0"/>
              </a:rPr>
              <a:t>µm </a:t>
            </a:r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do 15.</a:t>
            </a:r>
            <a:r>
              <a:rPr lang="en-US" sz="1000" dirty="0">
                <a:solidFill>
                  <a:schemeClr val="bg1"/>
                </a:solidFill>
                <a:latin typeface="Verdana" pitchFamily="34" charset="0"/>
              </a:rPr>
              <a:t>5</a:t>
            </a:r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 µm (600 až 2800 cm</a:t>
            </a:r>
            <a:r>
              <a:rPr lang="cs-CZ" sz="1000" baseline="30000" dirty="0" smtClean="0">
                <a:solidFill>
                  <a:schemeClr val="bg1"/>
                </a:solidFill>
                <a:latin typeface="Verdana" pitchFamily="34" charset="0"/>
              </a:rPr>
              <a:t>-1</a:t>
            </a:r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). Přístroje AIRS a CrIS tři oddělená pásma.</a:t>
            </a:r>
          </a:p>
          <a:p>
            <a:endParaRPr lang="cs-CZ" sz="1000" dirty="0" smtClean="0">
              <a:solidFill>
                <a:schemeClr val="bg1"/>
              </a:solidFill>
              <a:latin typeface="Verdana" pitchFamily="34" charset="0"/>
            </a:endParaRPr>
          </a:p>
          <a:p>
            <a:endParaRPr lang="cs-CZ" sz="1000" dirty="0">
              <a:solidFill>
                <a:schemeClr val="bg1"/>
              </a:solidFill>
              <a:latin typeface="Verdana" pitchFamily="34" charset="0"/>
            </a:endParaRPr>
          </a:p>
          <a:p>
            <a:endParaRPr lang="cs-CZ" sz="1000" dirty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Podrobnosti k jednotlivým přístrojům dále.</a:t>
            </a:r>
          </a:p>
        </p:txBody>
      </p:sp>
    </p:spTree>
    <p:extLst>
      <p:ext uri="{BB962C8B-B14F-4D97-AF65-F5344CB8AC3E}">
        <p14:creationId xmlns:p14="http://schemas.microsoft.com/office/powerpoint/2010/main" val="8589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7624" y="1801148"/>
            <a:ext cx="65893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AIRS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Atmospheric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Infrared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Sounder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Aqua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(od 2002)</a:t>
            </a:r>
            <a:r>
              <a:rPr lang="en-US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cs-CZ" sz="1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66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Vlastní 2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00B0F0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100" dirty="0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MU-prezentace-format-16_9_CZ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MU_19_9" id="{274CFC56-019A-4B75-B2ED-E1D0966EDFE8}" vid="{55D50E2A-02F5-43C6-84BB-0BF6B202CC38}"/>
    </a:ext>
  </a:extLst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14700</TotalTime>
  <Words>4316</Words>
  <Application>Microsoft Office PowerPoint</Application>
  <PresentationFormat>Předvádění na obrazovce (16:9)</PresentationFormat>
  <Paragraphs>428</Paragraphs>
  <Slides>57</Slides>
  <Notes>54</Notes>
  <HiddenSlides>1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57</vt:i4>
      </vt:variant>
    </vt:vector>
  </HeadingPairs>
  <TitlesOfParts>
    <vt:vector size="67" baseType="lpstr">
      <vt:lpstr>Arial</vt:lpstr>
      <vt:lpstr>Arial Black</vt:lpstr>
      <vt:lpstr>Calibri</vt:lpstr>
      <vt:lpstr>Times New Roman</vt:lpstr>
      <vt:lpstr>Verdana</vt:lpstr>
      <vt:lpstr>Wingdings</vt:lpstr>
      <vt:lpstr>Motiv sady Office</vt:lpstr>
      <vt:lpstr>Vlastní návrh</vt:lpstr>
      <vt:lpstr>1_Vlastní návrh</vt:lpstr>
      <vt:lpstr>1_CHMU-prezentace-format-16_9_CZ</vt:lpstr>
      <vt:lpstr>Meteorologické družice:  Základy družicové (pasivní) hyperspektrální sondáže atmosféry, přístroje aktivní sondáže (radary, lidary) z oběžné dráhy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Setvak</dc:creator>
  <cp:lastModifiedBy>Martin Setvák</cp:lastModifiedBy>
  <cp:revision>1275</cp:revision>
  <dcterms:created xsi:type="dcterms:W3CDTF">2014-08-30T11:37:27Z</dcterms:created>
  <dcterms:modified xsi:type="dcterms:W3CDTF">2024-05-22T10:51:49Z</dcterms:modified>
</cp:coreProperties>
</file>